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93" r:id="rId2"/>
    <p:sldId id="299" r:id="rId3"/>
    <p:sldId id="300" r:id="rId4"/>
    <p:sldId id="281" r:id="rId5"/>
    <p:sldId id="282" r:id="rId6"/>
    <p:sldId id="265" r:id="rId7"/>
    <p:sldId id="256" r:id="rId8"/>
    <p:sldId id="267" r:id="rId9"/>
    <p:sldId id="257" r:id="rId10"/>
    <p:sldId id="268" r:id="rId11"/>
    <p:sldId id="269" r:id="rId12"/>
    <p:sldId id="270" r:id="rId13"/>
    <p:sldId id="271" r:id="rId14"/>
    <p:sldId id="272" r:id="rId15"/>
    <p:sldId id="287" r:id="rId16"/>
    <p:sldId id="292" r:id="rId17"/>
    <p:sldId id="301" r:id="rId18"/>
    <p:sldId id="273" r:id="rId19"/>
    <p:sldId id="258" r:id="rId20"/>
    <p:sldId id="289" r:id="rId21"/>
    <p:sldId id="261" r:id="rId22"/>
    <p:sldId id="288" r:id="rId23"/>
    <p:sldId id="263" r:id="rId24"/>
    <p:sldId id="284" r:id="rId25"/>
    <p:sldId id="290" r:id="rId26"/>
    <p:sldId id="277" r:id="rId27"/>
    <p:sldId id="295" r:id="rId28"/>
    <p:sldId id="285" r:id="rId29"/>
    <p:sldId id="286" r:id="rId30"/>
    <p:sldId id="278" r:id="rId31"/>
  </p:sldIdLst>
  <p:sldSz cx="9144000" cy="5143500" type="screen16x9"/>
  <p:notesSz cx="6808788" cy="99409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006B"/>
    <a:srgbClr val="FD5000"/>
    <a:srgbClr val="D7004D"/>
    <a:srgbClr val="EBAB00"/>
    <a:srgbClr val="00A078"/>
    <a:srgbClr val="1C4A6C"/>
    <a:srgbClr val="00A5B5"/>
    <a:srgbClr val="324B6B"/>
    <a:srgbClr val="A50064"/>
    <a:srgbClr val="E125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49" autoAdjust="0"/>
    <p:restoredTop sz="94660"/>
  </p:normalViewPr>
  <p:slideViewPr>
    <p:cSldViewPr>
      <p:cViewPr varScale="1">
        <p:scale>
          <a:sx n="146" d="100"/>
          <a:sy n="146" d="100"/>
        </p:scale>
        <p:origin x="749" y="101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A1905B-4164-4995-959A-D02F195182F9}" type="datetimeFigureOut">
              <a:rPr lang="fr-FR" smtClean="0"/>
              <a:t>26/06/2024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EDA3B0-F7BB-4BFE-BBBB-B4D9E1B8A5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6099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EDA3B0-F7BB-4BFE-BBBB-B4D9E1B8A568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645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ère page et dernie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6748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pport client (DGSM) + 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795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tres directions/ services : Achats et approvisionnements (DGA), Bureau d'études (DGT), Laboratoires (CDE/TME), Qualité (DQ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61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sources humaines (RH), Santé au travail (S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542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InfoR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7179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sources humaines (RH) avec bi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2957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ygiène, sécurité et environnement (H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610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ygiène, sécurité et environnement (HSE) + 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6060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ûre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397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munication / Flash info / Visites / Evén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460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munication / Travaux + 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1234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ion / Idée + / Gestion de la production (GPS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373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oduction / Idée + / Gestion de la production (GPS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9701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éti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571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éthodes / Innovation / FabLab (UPFO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402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0513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ravaux / Projets / Organisation (2IM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519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formatique / Sûreté informatique (DGS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978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5698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pport client (DGAC, DGS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171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0594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utres directions/ services : Achats et approvisionnements (DGA), Bureau d'études (DGT), Laboratoires (CDE/TME), Qualité (DQ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651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éti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33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ssources humaines (RH), Santé au travail (S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95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874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4353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ygiène, sécurité et environnement (H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394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8697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ûre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903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1328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munication / Flash info / Visites / Evén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306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628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éthodes / Innovation / FabLab (UPFO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443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éthodes / Innovation / FabLab + 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734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vaux / Projets / Organisation (2IM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9171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rmatique / Sûreté informatique (DGS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6172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rmatique / Sûreté informatique (DGSI) + 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220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pport client (DGS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812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49" r:id="rId3"/>
    <p:sldLayoutId id="2147483651" r:id="rId4"/>
    <p:sldLayoutId id="2147483665" r:id="rId5"/>
    <p:sldLayoutId id="2147483652" r:id="rId6"/>
    <p:sldLayoutId id="2147483653" r:id="rId7"/>
    <p:sldLayoutId id="2147483661" r:id="rId8"/>
    <p:sldLayoutId id="2147483654" r:id="rId9"/>
    <p:sldLayoutId id="2147483662" r:id="rId10"/>
    <p:sldLayoutId id="2147483655" r:id="rId11"/>
    <p:sldLayoutId id="2147483656" r:id="rId12"/>
    <p:sldLayoutId id="2147483663" r:id="rId13"/>
    <p:sldLayoutId id="2147483666" r:id="rId14"/>
    <p:sldLayoutId id="2147483657" r:id="rId15"/>
    <p:sldLayoutId id="2147483664" r:id="rId16"/>
    <p:sldLayoutId id="2147483658" r:id="rId17"/>
    <p:sldLayoutId id="2147483659" r:id="rId18"/>
    <p:sldLayoutId id="2147483667" r:id="rId19"/>
    <p:sldLayoutId id="2147483670" r:id="rId20"/>
    <p:sldLayoutId id="2147483671" r:id="rId21"/>
    <p:sldLayoutId id="2147483672" r:id="rId22"/>
    <p:sldLayoutId id="2147483673" r:id="rId23"/>
    <p:sldLayoutId id="2147483674" r:id="rId24"/>
    <p:sldLayoutId id="2147483675" r:id="rId25"/>
    <p:sldLayoutId id="2147483676" r:id="rId26"/>
    <p:sldLayoutId id="2147483677" r:id="rId27"/>
    <p:sldLayoutId id="2147483678" r:id="rId28"/>
    <p:sldLayoutId id="2147483679" r:id="rId29"/>
    <p:sldLayoutId id="2147483680" r:id="rId30"/>
    <p:sldLayoutId id="2147483681" r:id="rId31"/>
    <p:sldLayoutId id="2147483682" r:id="rId32"/>
    <p:sldLayoutId id="2147483683" r:id="rId33"/>
    <p:sldLayoutId id="2147483684" r:id="rId34"/>
    <p:sldLayoutId id="2147483685" r:id="rId35"/>
    <p:sldLayoutId id="2147483686" r:id="rId36"/>
    <p:sldLayoutId id="2147483687" r:id="rId37"/>
    <p:sldLayoutId id="2147483688" r:id="rId3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195486"/>
            <a:ext cx="806489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Consignes de mise en page / en forme</a:t>
            </a:r>
          </a:p>
          <a:p>
            <a:endParaRPr lang="fr-FR" dirty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b="1" dirty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Typographie </a:t>
            </a:r>
            <a:endParaRPr lang="fr-FR" sz="1400" b="1" dirty="0" smtClean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Arial</a:t>
            </a:r>
            <a:endParaRPr lang="fr-FR" sz="1400" dirty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Corps et couleurs</a:t>
            </a:r>
          </a:p>
          <a:p>
            <a:r>
              <a:rPr lang="fr-FR" sz="1400" dirty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sz="1400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itre (page d’accueil et rubrique) : corps 32 - couleurs cf. planche suivante</a:t>
            </a:r>
          </a:p>
          <a:p>
            <a:r>
              <a:rPr lang="fr-FR" sz="1400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Sous titre / sous rubrique : corps 22 - bleu DA</a:t>
            </a:r>
          </a:p>
          <a:p>
            <a:r>
              <a:rPr lang="fr-FR" sz="1400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courant : corps 16 mini</a:t>
            </a:r>
            <a:r>
              <a:rPr lang="fr-FR" sz="1400" dirty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400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 22 - gris = noir 35%</a:t>
            </a:r>
          </a:p>
          <a:p>
            <a:endParaRPr lang="fr-FR" sz="1400" dirty="0" smtClean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de </a:t>
            </a:r>
            <a:r>
              <a:rPr lang="fr-FR" sz="1400" b="1" dirty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signes </a:t>
            </a:r>
            <a:r>
              <a:rPr lang="fr-FR" sz="14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maximum espace </a:t>
            </a:r>
            <a:r>
              <a:rPr lang="fr-FR" sz="1400" b="1" dirty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compris par </a:t>
            </a:r>
            <a:r>
              <a:rPr lang="fr-FR" sz="14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planche</a:t>
            </a:r>
          </a:p>
          <a:p>
            <a:r>
              <a:rPr lang="fr-FR" sz="1400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 - Arial 32</a:t>
            </a:r>
          </a:p>
          <a:p>
            <a:r>
              <a:rPr lang="fr-FR" sz="1400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  <a:p>
            <a:endParaRPr lang="fr-FR" sz="1400" dirty="0" smtClean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Sous titre - Arial 22</a:t>
            </a:r>
          </a:p>
          <a:p>
            <a:r>
              <a:rPr lang="fr-FR" sz="1400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  <a:p>
            <a:endParaRPr lang="fr-FR" sz="1400" dirty="0" smtClean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courant - Arial 16</a:t>
            </a:r>
          </a:p>
          <a:p>
            <a:r>
              <a:rPr lang="fr-FR" sz="1400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seul : 500</a:t>
            </a:r>
          </a:p>
          <a:p>
            <a:r>
              <a:rPr lang="fr-FR" sz="1400" dirty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1400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vec une photo </a:t>
            </a:r>
            <a:r>
              <a:rPr lang="fr-FR" sz="140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370</a:t>
            </a:r>
            <a:endParaRPr lang="fr-FR" sz="1400" dirty="0" smtClean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2900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148064" y="1765284"/>
            <a:ext cx="3672408" cy="2606666"/>
          </a:xfrm>
          <a:prstGeom prst="rect">
            <a:avLst/>
          </a:prstGeom>
          <a:solidFill>
            <a:srgbClr val="00A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4" tIns="45677" rIns="91354" bIns="45677" anchor="ctr"/>
          <a:lstStyle/>
          <a:p>
            <a:pPr eaLnBrk="1" hangingPunct="1">
              <a:defRPr/>
            </a:pPr>
            <a:r>
              <a:rPr lang="fr-FR" altLang="fr-FR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courant </a:t>
            </a:r>
            <a:endParaRPr lang="fr-FR" altLang="fr-FR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endParaRPr lang="fr-FR" altLang="fr-FR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endParaRPr lang="fr-FR" altLang="fr-FR" sz="600" b="1" dirty="0">
              <a:solidFill>
                <a:schemeClr val="bg1"/>
              </a:solidFill>
              <a:latin typeface="Dassault Aviation Sans" panose="00000500000000000000" pitchFamily="50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fr-FR" altLang="fr-F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courant</a:t>
            </a:r>
            <a:endParaRPr lang="fr-FR" altLang="fr-FR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fr-FR" altLang="fr-FR" sz="1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fr-FR" altLang="fr-FR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Prénom NOM, texte</a:t>
            </a:r>
            <a:endParaRPr lang="fr-FR" altLang="fr-FR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fr-FR" altLang="fr-FR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Prénom NOM, texte</a:t>
            </a:r>
          </a:p>
          <a:p>
            <a:pPr>
              <a:defRPr/>
            </a:pPr>
            <a:r>
              <a:rPr lang="fr-FR" altLang="fr-FR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Prénom NOM, texte</a:t>
            </a:r>
          </a:p>
          <a:p>
            <a:pPr>
              <a:defRPr/>
            </a:pPr>
            <a:r>
              <a:rPr lang="fr-FR" altLang="fr-FR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Prénom NOM, texte</a:t>
            </a:r>
          </a:p>
        </p:txBody>
      </p:sp>
      <p:sp>
        <p:nvSpPr>
          <p:cNvPr id="7" name="ZoneTexte 6"/>
          <p:cNvSpPr txBox="1">
            <a:spLocks noChangeArrowheads="1"/>
          </p:cNvSpPr>
          <p:nvPr/>
        </p:nvSpPr>
        <p:spPr bwMode="auto">
          <a:xfrm>
            <a:off x="611613" y="1207393"/>
            <a:ext cx="8890000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altLang="fr-FR" sz="2200" b="1" dirty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23"/>
          <p:cNvSpPr txBox="1">
            <a:spLocks noChangeArrowheads="1"/>
          </p:cNvSpPr>
          <p:nvPr/>
        </p:nvSpPr>
        <p:spPr bwMode="auto">
          <a:xfrm>
            <a:off x="683568" y="451267"/>
            <a:ext cx="4169346" cy="351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fr-FR" altLang="fr-FR" sz="3200" b="1" smtClean="0">
                <a:solidFill>
                  <a:srgbClr val="00A5B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Métiers</a:t>
            </a:r>
            <a:endParaRPr lang="fr-FR" altLang="fr-FR" sz="3200" b="1" dirty="0">
              <a:solidFill>
                <a:srgbClr val="00A5B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13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6"/>
          <p:cNvSpPr txBox="1">
            <a:spLocks noChangeArrowheads="1"/>
          </p:cNvSpPr>
          <p:nvPr/>
        </p:nvSpPr>
        <p:spPr bwMode="auto">
          <a:xfrm>
            <a:off x="635843" y="1214567"/>
            <a:ext cx="72485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altLang="fr-FR" sz="2200" b="1" dirty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17"/>
          <p:cNvSpPr txBox="1">
            <a:spLocks noChangeArrowheads="1"/>
          </p:cNvSpPr>
          <p:nvPr/>
        </p:nvSpPr>
        <p:spPr bwMode="auto">
          <a:xfrm>
            <a:off x="4289663" y="1728639"/>
            <a:ext cx="44588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FR" altLang="fr-F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courant</a:t>
            </a:r>
            <a:endParaRPr lang="fr-FR" altLang="fr-FR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23"/>
          <p:cNvSpPr txBox="1">
            <a:spLocks noChangeArrowheads="1"/>
          </p:cNvSpPr>
          <p:nvPr/>
        </p:nvSpPr>
        <p:spPr bwMode="auto">
          <a:xfrm>
            <a:off x="683568" y="444641"/>
            <a:ext cx="4169346" cy="34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fr-FR" altLang="fr-FR" sz="3200" b="1" dirty="0">
                <a:solidFill>
                  <a:srgbClr val="7B6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Projet</a:t>
            </a:r>
          </a:p>
        </p:txBody>
      </p:sp>
    </p:spTree>
    <p:extLst>
      <p:ext uri="{BB962C8B-B14F-4D97-AF65-F5344CB8AC3E}">
        <p14:creationId xmlns:p14="http://schemas.microsoft.com/office/powerpoint/2010/main" val="117104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17"/>
          <p:cNvSpPr txBox="1">
            <a:spLocks noChangeArrowheads="1"/>
          </p:cNvSpPr>
          <p:nvPr/>
        </p:nvSpPr>
        <p:spPr bwMode="auto">
          <a:xfrm>
            <a:off x="784881" y="3917542"/>
            <a:ext cx="8035591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endParaRPr lang="fr-FR" altLang="fr-FR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fr-FR" altLang="fr-FR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fr-FR" alt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courant</a:t>
            </a:r>
            <a:endParaRPr lang="fr-FR" altLang="fr-FR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fr-FR" altLang="fr-FR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fr-FR" altLang="fr-FR" sz="1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11960" y="2316569"/>
            <a:ext cx="4320480" cy="1911366"/>
          </a:xfrm>
          <a:prstGeom prst="rect">
            <a:avLst/>
          </a:prstGeom>
          <a:solidFill>
            <a:srgbClr val="7B6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fr-FR" altLang="fr-FR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courant</a:t>
            </a:r>
            <a:r>
              <a:rPr lang="fr-FR" altLang="fr-FR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fr-FR" altLang="fr-FR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courant</a:t>
            </a:r>
            <a:endParaRPr lang="fr-FR" altLang="fr-FR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fr-FR" altLang="fr-FR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courant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fr-FR" altLang="fr-FR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</a:t>
            </a:r>
            <a:r>
              <a:rPr lang="fr-FR" altLang="fr-FR" sz="1600" i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cournat</a:t>
            </a:r>
            <a:endParaRPr lang="fr-FR" altLang="fr-FR" sz="16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ZoneTexte 6"/>
          <p:cNvSpPr txBox="1">
            <a:spLocks noChangeArrowheads="1"/>
          </p:cNvSpPr>
          <p:nvPr/>
        </p:nvSpPr>
        <p:spPr bwMode="auto">
          <a:xfrm>
            <a:off x="635843" y="1132751"/>
            <a:ext cx="72485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altLang="fr-FR" sz="2200" b="1" dirty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Box 23"/>
          <p:cNvSpPr txBox="1">
            <a:spLocks noChangeArrowheads="1"/>
          </p:cNvSpPr>
          <p:nvPr/>
        </p:nvSpPr>
        <p:spPr bwMode="auto">
          <a:xfrm>
            <a:off x="683568" y="444641"/>
            <a:ext cx="4169346" cy="34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fr-FR" altLang="fr-FR" sz="3200" b="1" dirty="0">
                <a:solidFill>
                  <a:srgbClr val="7B67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Projet</a:t>
            </a:r>
          </a:p>
        </p:txBody>
      </p:sp>
      <p:sp>
        <p:nvSpPr>
          <p:cNvPr id="2" name="Rectangle 1"/>
          <p:cNvSpPr/>
          <p:nvPr/>
        </p:nvSpPr>
        <p:spPr>
          <a:xfrm>
            <a:off x="755576" y="1779662"/>
            <a:ext cx="768036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alt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courant</a:t>
            </a:r>
            <a:endParaRPr lang="fr-FR" altLang="fr-FR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43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3"/>
          <p:cNvSpPr txBox="1">
            <a:spLocks noChangeArrowheads="1"/>
          </p:cNvSpPr>
          <p:nvPr/>
        </p:nvSpPr>
        <p:spPr bwMode="auto">
          <a:xfrm>
            <a:off x="683568" y="444641"/>
            <a:ext cx="4169346" cy="34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fr-FR" altLang="fr-FR" sz="3200" b="1" dirty="0">
                <a:solidFill>
                  <a:srgbClr val="C2D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DGOI / </a:t>
            </a:r>
            <a:r>
              <a:rPr lang="fr-FR" altLang="fr-FR" sz="3200" b="1" dirty="0" smtClean="0">
                <a:solidFill>
                  <a:srgbClr val="C2D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CDE</a:t>
            </a:r>
            <a:endParaRPr lang="fr-FR" altLang="fr-FR" sz="3200" b="1" dirty="0">
              <a:solidFill>
                <a:srgbClr val="C2D5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6"/>
          <p:cNvSpPr txBox="1">
            <a:spLocks noChangeArrowheads="1"/>
          </p:cNvSpPr>
          <p:nvPr/>
        </p:nvSpPr>
        <p:spPr bwMode="auto">
          <a:xfrm>
            <a:off x="621972" y="1208238"/>
            <a:ext cx="812649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altLang="fr-FR" sz="2200" b="1" baseline="30000" dirty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1"/>
          <p:cNvSpPr txBox="1">
            <a:spLocks noChangeArrowheads="1"/>
          </p:cNvSpPr>
          <p:nvPr/>
        </p:nvSpPr>
        <p:spPr bwMode="auto">
          <a:xfrm>
            <a:off x="4582827" y="1623447"/>
            <a:ext cx="423764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5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87375" indent="-223838">
              <a:spcBef>
                <a:spcPct val="20000"/>
              </a:spcBef>
              <a:buFont typeface="Arial" panose="020B0604020202020204" pitchFamily="34" charset="0"/>
              <a:buChar char="–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04875" indent="-179388">
              <a:spcBef>
                <a:spcPct val="2000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630363" indent="-179388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87563" indent="-179388" defTabSz="7207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544763" indent="-179388" defTabSz="7207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001963" indent="-179388" defTabSz="7207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459163" indent="-179388" defTabSz="7207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lvl="3">
              <a:spcBef>
                <a:spcPct val="0"/>
              </a:spcBef>
              <a:buNone/>
            </a:pPr>
            <a:r>
              <a:rPr lang="fr-FR" altLang="fr-F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Texte courant</a:t>
            </a:r>
            <a:endParaRPr lang="fr-FR" alt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1191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37458" y="4243030"/>
            <a:ext cx="3670300" cy="504622"/>
          </a:xfrm>
          <a:prstGeom prst="rect">
            <a:avLst/>
          </a:prstGeom>
          <a:solidFill>
            <a:srgbClr val="D70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ZoneTexte 6"/>
          <p:cNvSpPr txBox="1">
            <a:spLocks noChangeArrowheads="1"/>
          </p:cNvSpPr>
          <p:nvPr/>
        </p:nvSpPr>
        <p:spPr bwMode="auto">
          <a:xfrm>
            <a:off x="611560" y="1209664"/>
            <a:ext cx="770485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altLang="fr-FR" sz="2200" b="1" baseline="30000" dirty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17"/>
          <p:cNvSpPr txBox="1">
            <a:spLocks noChangeArrowheads="1"/>
          </p:cNvSpPr>
          <p:nvPr/>
        </p:nvSpPr>
        <p:spPr bwMode="auto">
          <a:xfrm>
            <a:off x="4494588" y="1779662"/>
            <a:ext cx="4287027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FR" alt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courant</a:t>
            </a:r>
            <a:endParaRPr lang="fr-FR" altLang="fr-FR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altLang="fr-FR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alt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courant</a:t>
            </a:r>
            <a:endParaRPr lang="fr-FR" altLang="fr-FR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altLang="fr-FR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21"/>
          <p:cNvSpPr txBox="1">
            <a:spLocks noChangeArrowheads="1"/>
          </p:cNvSpPr>
          <p:nvPr/>
        </p:nvSpPr>
        <p:spPr bwMode="auto">
          <a:xfrm>
            <a:off x="814332" y="4224432"/>
            <a:ext cx="35163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fr-FR" altLang="fr-FR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courant</a:t>
            </a:r>
            <a:endParaRPr lang="fr-FR" altLang="fr-FR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37458" y="1775812"/>
            <a:ext cx="3670300" cy="23479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8" name="Text Box 23"/>
          <p:cNvSpPr txBox="1">
            <a:spLocks noChangeArrowheads="1"/>
          </p:cNvSpPr>
          <p:nvPr/>
        </p:nvSpPr>
        <p:spPr bwMode="auto">
          <a:xfrm>
            <a:off x="683568" y="444641"/>
            <a:ext cx="4169346" cy="351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fr-FR" altLang="fr-FR" sz="3200" b="1" dirty="0" smtClean="0">
                <a:solidFill>
                  <a:srgbClr val="D70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DGSI</a:t>
            </a:r>
            <a:endParaRPr lang="fr-FR" altLang="fr-FR" sz="3200" b="1" dirty="0">
              <a:solidFill>
                <a:srgbClr val="D70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94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3"/>
          <p:cNvSpPr txBox="1">
            <a:spLocks noChangeArrowheads="1"/>
          </p:cNvSpPr>
          <p:nvPr/>
        </p:nvSpPr>
        <p:spPr bwMode="auto">
          <a:xfrm>
            <a:off x="683568" y="444641"/>
            <a:ext cx="4169346" cy="351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fr-FR" altLang="fr-FR" sz="3200" b="1" dirty="0">
                <a:solidFill>
                  <a:srgbClr val="D70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DGSI</a:t>
            </a:r>
          </a:p>
        </p:txBody>
      </p:sp>
      <p:sp>
        <p:nvSpPr>
          <p:cNvPr id="4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  <p:sp>
        <p:nvSpPr>
          <p:cNvPr id="5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3866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  <p:sp>
        <p:nvSpPr>
          <p:cNvPr id="3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23"/>
          <p:cNvSpPr txBox="1">
            <a:spLocks noChangeArrowheads="1"/>
          </p:cNvSpPr>
          <p:nvPr/>
        </p:nvSpPr>
        <p:spPr bwMode="auto">
          <a:xfrm>
            <a:off x="729071" y="411510"/>
            <a:ext cx="4169346" cy="3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7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BAB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Titre de la planche</a:t>
            </a:r>
            <a:endParaRPr kumimoji="0" lang="fr-FR" altLang="fr-FR" sz="3600" b="1" i="0" u="none" strike="noStrike" kern="1200" cap="none" spc="0" normalizeH="0" baseline="0" noProof="0" dirty="0">
              <a:ln>
                <a:noFill/>
              </a:ln>
              <a:solidFill>
                <a:srgbClr val="F9B500"/>
              </a:solidFill>
              <a:effectLst/>
              <a:uLnTx/>
              <a:uFillTx/>
              <a:latin typeface="Dassault Aviation Sans" panose="00000500000000000000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21469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  <p:sp>
        <p:nvSpPr>
          <p:cNvPr id="3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23"/>
          <p:cNvSpPr txBox="1">
            <a:spLocks noChangeArrowheads="1"/>
          </p:cNvSpPr>
          <p:nvPr/>
        </p:nvSpPr>
        <p:spPr bwMode="auto">
          <a:xfrm>
            <a:off x="683568" y="411510"/>
            <a:ext cx="4169346" cy="3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7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BAB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SAFETY</a:t>
            </a:r>
            <a:endParaRPr kumimoji="0" lang="fr-FR" altLang="fr-FR" sz="3600" b="1" i="0" u="none" strike="noStrike" kern="1200" cap="none" spc="0" normalizeH="0" baseline="0" noProof="0" dirty="0">
              <a:ln>
                <a:noFill/>
              </a:ln>
              <a:solidFill>
                <a:srgbClr val="F9B500"/>
              </a:solidFill>
              <a:effectLst/>
              <a:uLnTx/>
              <a:uFillTx/>
              <a:latin typeface="Dassault Aviation Sans" panose="00000500000000000000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28763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6"/>
          <p:cNvSpPr txBox="1">
            <a:spLocks noChangeArrowheads="1"/>
          </p:cNvSpPr>
          <p:nvPr/>
        </p:nvSpPr>
        <p:spPr bwMode="auto">
          <a:xfrm>
            <a:off x="640045" y="1213123"/>
            <a:ext cx="72390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 </a:t>
            </a:r>
            <a:endParaRPr lang="fr-FR" altLang="fr-FR" sz="2200" b="1" dirty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755576" y="1676162"/>
            <a:ext cx="561662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FR" alt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courant</a:t>
            </a:r>
            <a:endParaRPr lang="fr-FR" altLang="fr-FR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altLang="fr-FR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 Box 23"/>
          <p:cNvSpPr txBox="1">
            <a:spLocks noChangeArrowheads="1"/>
          </p:cNvSpPr>
          <p:nvPr/>
        </p:nvSpPr>
        <p:spPr bwMode="auto">
          <a:xfrm>
            <a:off x="683568" y="451267"/>
            <a:ext cx="4169346" cy="351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fr-FR" altLang="fr-FR" sz="3200" b="1" dirty="0">
                <a:solidFill>
                  <a:srgbClr val="00A0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HSE / 2IME</a:t>
            </a:r>
          </a:p>
        </p:txBody>
      </p:sp>
    </p:spTree>
    <p:extLst>
      <p:ext uri="{BB962C8B-B14F-4D97-AF65-F5344CB8AC3E}">
        <p14:creationId xmlns:p14="http://schemas.microsoft.com/office/powerpoint/2010/main" val="304142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3"/>
          <p:cNvSpPr txBox="1">
            <a:spLocks noChangeArrowheads="1"/>
          </p:cNvSpPr>
          <p:nvPr/>
        </p:nvSpPr>
        <p:spPr bwMode="auto">
          <a:xfrm>
            <a:off x="683568" y="444641"/>
            <a:ext cx="4169346" cy="351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fr-FR" altLang="fr-FR" sz="3200" b="1" dirty="0">
                <a:solidFill>
                  <a:srgbClr val="FD5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Innovation</a:t>
            </a:r>
          </a:p>
        </p:txBody>
      </p:sp>
      <p:sp>
        <p:nvSpPr>
          <p:cNvPr id="3" name="ZoneTexte 6"/>
          <p:cNvSpPr txBox="1">
            <a:spLocks noChangeArrowheads="1"/>
          </p:cNvSpPr>
          <p:nvPr/>
        </p:nvSpPr>
        <p:spPr bwMode="auto">
          <a:xfrm>
            <a:off x="637582" y="1210742"/>
            <a:ext cx="6516688" cy="43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>
            <a:spAutoFit/>
          </a:bodyPr>
          <a:lstStyle/>
          <a:p>
            <a:pPr eaLnBrk="1" hangingPunct="1"/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altLang="fr-FR" sz="2200" b="1" baseline="30000" dirty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17"/>
          <p:cNvSpPr txBox="1">
            <a:spLocks noChangeArrowheads="1"/>
          </p:cNvSpPr>
          <p:nvPr/>
        </p:nvSpPr>
        <p:spPr bwMode="auto">
          <a:xfrm>
            <a:off x="640382" y="1995686"/>
            <a:ext cx="5731818" cy="800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9" tIns="45714" rIns="91429" bIns="4571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5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361950" indent="-223838">
              <a:spcBef>
                <a:spcPct val="20000"/>
              </a:spcBef>
              <a:buFont typeface="Arial" panose="020B0604020202020204" pitchFamily="34" charset="0"/>
              <a:buChar char="–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04875" indent="-179388">
              <a:spcBef>
                <a:spcPct val="2000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66825" indent="-179388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630363" indent="-179388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87563" indent="-179388" defTabSz="7207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544763" indent="-179388" defTabSz="7207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001963" indent="-179388" defTabSz="7207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459163" indent="-179388" defTabSz="7207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fr-FR" alt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courant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fr-FR" alt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courant</a:t>
            </a:r>
            <a:endParaRPr lang="fr-FR" altLang="fr-FR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fr-FR" altLang="fr-FR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004518" y="4220989"/>
            <a:ext cx="1660156" cy="583009"/>
          </a:xfrm>
          <a:prstGeom prst="rect">
            <a:avLst/>
          </a:prstGeom>
          <a:solidFill>
            <a:srgbClr val="FF5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altLang="fr-FR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courant</a:t>
            </a:r>
          </a:p>
        </p:txBody>
      </p:sp>
    </p:spTree>
    <p:extLst>
      <p:ext uri="{BB962C8B-B14F-4D97-AF65-F5344CB8AC3E}">
        <p14:creationId xmlns:p14="http://schemas.microsoft.com/office/powerpoint/2010/main" val="73624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67544" y="411510"/>
            <a:ext cx="1353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1C4A6C"/>
                </a:solidFill>
              </a:rPr>
              <a:t>Couleur RVB</a:t>
            </a:r>
            <a:endParaRPr lang="fr-FR" dirty="0">
              <a:solidFill>
                <a:srgbClr val="1C4A6C"/>
              </a:solidFill>
            </a:endParaRPr>
          </a:p>
        </p:txBody>
      </p:sp>
      <p:grpSp>
        <p:nvGrpSpPr>
          <p:cNvPr id="45" name="Groupe 44"/>
          <p:cNvGrpSpPr/>
          <p:nvPr/>
        </p:nvGrpSpPr>
        <p:grpSpPr>
          <a:xfrm>
            <a:off x="473969" y="1203598"/>
            <a:ext cx="6513034" cy="2024657"/>
            <a:chOff x="1508770" y="2304021"/>
            <a:chExt cx="6513034" cy="2024657"/>
          </a:xfrm>
        </p:grpSpPr>
        <p:grpSp>
          <p:nvGrpSpPr>
            <p:cNvPr id="28" name="Groupe 27"/>
            <p:cNvGrpSpPr/>
            <p:nvPr/>
          </p:nvGrpSpPr>
          <p:grpSpPr>
            <a:xfrm>
              <a:off x="1535715" y="2304398"/>
              <a:ext cx="552715" cy="779229"/>
              <a:chOff x="559945" y="1792521"/>
              <a:chExt cx="552715" cy="779229"/>
            </a:xfrm>
          </p:grpSpPr>
          <p:sp>
            <p:nvSpPr>
              <p:cNvPr id="3" name="Text Box 23"/>
              <p:cNvSpPr txBox="1">
                <a:spLocks noChangeArrowheads="1"/>
              </p:cNvSpPr>
              <p:nvPr/>
            </p:nvSpPr>
            <p:spPr bwMode="auto">
              <a:xfrm>
                <a:off x="559945" y="1792521"/>
                <a:ext cx="552715" cy="150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fr-FR" altLang="fr-FR" sz="1400" b="1" dirty="0">
                    <a:solidFill>
                      <a:srgbClr val="E1251B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Sûreté</a:t>
                </a:r>
              </a:p>
            </p:txBody>
          </p:sp>
          <p:sp>
            <p:nvSpPr>
              <p:cNvPr id="5" name="ZoneTexte 4"/>
              <p:cNvSpPr txBox="1"/>
              <p:nvPr/>
            </p:nvSpPr>
            <p:spPr>
              <a:xfrm>
                <a:off x="566837" y="1925419"/>
                <a:ext cx="53893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R 225</a:t>
                </a:r>
              </a:p>
              <a:p>
                <a:r>
                  <a:rPr lang="fr-FR" sz="1200" dirty="0" smtClean="0"/>
                  <a:t>V   37</a:t>
                </a:r>
              </a:p>
              <a:p>
                <a:r>
                  <a:rPr lang="fr-FR" sz="1200" dirty="0" smtClean="0"/>
                  <a:t>B   27</a:t>
                </a:r>
                <a:endParaRPr lang="fr-FR" sz="1200" dirty="0"/>
              </a:p>
            </p:txBody>
          </p:sp>
        </p:grpSp>
        <p:grpSp>
          <p:nvGrpSpPr>
            <p:cNvPr id="29" name="Groupe 28"/>
            <p:cNvGrpSpPr/>
            <p:nvPr/>
          </p:nvGrpSpPr>
          <p:grpSpPr>
            <a:xfrm>
              <a:off x="2424861" y="2304021"/>
              <a:ext cx="959013" cy="779606"/>
              <a:chOff x="1427991" y="1792144"/>
              <a:chExt cx="959013" cy="779606"/>
            </a:xfrm>
          </p:grpSpPr>
          <p:sp>
            <p:nvSpPr>
              <p:cNvPr id="6" name="Text Box 23"/>
              <p:cNvSpPr txBox="1">
                <a:spLocks noChangeArrowheads="1"/>
              </p:cNvSpPr>
              <p:nvPr/>
            </p:nvSpPr>
            <p:spPr bwMode="auto">
              <a:xfrm>
                <a:off x="1427991" y="1792144"/>
                <a:ext cx="959013" cy="150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eaLnBrk="1" hangingPunct="1"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fr-FR" altLang="fr-FR" sz="1400" b="1" dirty="0">
                    <a:solidFill>
                      <a:srgbClr val="0080B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Production</a:t>
                </a:r>
              </a:p>
            </p:txBody>
          </p:sp>
          <p:sp>
            <p:nvSpPr>
              <p:cNvPr id="7" name="ZoneTexte 6"/>
              <p:cNvSpPr txBox="1"/>
              <p:nvPr/>
            </p:nvSpPr>
            <p:spPr>
              <a:xfrm>
                <a:off x="1618796" y="1925419"/>
                <a:ext cx="57740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R     0</a:t>
                </a:r>
              </a:p>
              <a:p>
                <a:r>
                  <a:rPr lang="fr-FR" sz="1200" dirty="0" smtClean="0"/>
                  <a:t>V  128</a:t>
                </a:r>
              </a:p>
              <a:p>
                <a:r>
                  <a:rPr lang="fr-FR" sz="1200" dirty="0" smtClean="0"/>
                  <a:t>B  188</a:t>
                </a:r>
                <a:endParaRPr lang="fr-FR" sz="1200" dirty="0"/>
              </a:p>
            </p:txBody>
          </p:sp>
        </p:grpSp>
        <p:grpSp>
          <p:nvGrpSpPr>
            <p:cNvPr id="30" name="Groupe 29"/>
            <p:cNvGrpSpPr/>
            <p:nvPr/>
          </p:nvGrpSpPr>
          <p:grpSpPr>
            <a:xfrm>
              <a:off x="3720305" y="2304398"/>
              <a:ext cx="680480" cy="779229"/>
              <a:chOff x="2785612" y="1792521"/>
              <a:chExt cx="680480" cy="779229"/>
            </a:xfrm>
          </p:grpSpPr>
          <p:sp>
            <p:nvSpPr>
              <p:cNvPr id="8" name="Text Box 23"/>
              <p:cNvSpPr txBox="1">
                <a:spLocks noChangeArrowheads="1"/>
              </p:cNvSpPr>
              <p:nvPr/>
            </p:nvSpPr>
            <p:spPr bwMode="auto">
              <a:xfrm>
                <a:off x="2785612" y="1792521"/>
                <a:ext cx="680480" cy="150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fr-FR" altLang="fr-FR" sz="1400" b="1" dirty="0">
                    <a:solidFill>
                      <a:srgbClr val="00A5B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Métiers</a:t>
                </a:r>
              </a:p>
            </p:txBody>
          </p:sp>
          <p:sp>
            <p:nvSpPr>
              <p:cNvPr id="9" name="ZoneTexte 8"/>
              <p:cNvSpPr txBox="1"/>
              <p:nvPr/>
            </p:nvSpPr>
            <p:spPr>
              <a:xfrm>
                <a:off x="2837151" y="1925419"/>
                <a:ext cx="57740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R     0</a:t>
                </a:r>
              </a:p>
              <a:p>
                <a:r>
                  <a:rPr lang="fr-FR" sz="1200" dirty="0" smtClean="0"/>
                  <a:t>V  165</a:t>
                </a:r>
              </a:p>
              <a:p>
                <a:r>
                  <a:rPr lang="fr-FR" sz="1200" dirty="0" smtClean="0"/>
                  <a:t>B  181</a:t>
                </a:r>
                <a:endParaRPr lang="fr-FR" sz="1200" dirty="0"/>
              </a:p>
            </p:txBody>
          </p:sp>
        </p:grpSp>
        <p:grpSp>
          <p:nvGrpSpPr>
            <p:cNvPr id="31" name="Groupe 30"/>
            <p:cNvGrpSpPr/>
            <p:nvPr/>
          </p:nvGrpSpPr>
          <p:grpSpPr>
            <a:xfrm>
              <a:off x="4737216" y="2304399"/>
              <a:ext cx="577402" cy="779228"/>
              <a:chOff x="3859458" y="1792522"/>
              <a:chExt cx="577402" cy="779228"/>
            </a:xfrm>
          </p:grpSpPr>
          <p:sp>
            <p:nvSpPr>
              <p:cNvPr id="10" name="Text Box 23"/>
              <p:cNvSpPr txBox="1">
                <a:spLocks noChangeArrowheads="1"/>
              </p:cNvSpPr>
              <p:nvPr/>
            </p:nvSpPr>
            <p:spPr bwMode="auto">
              <a:xfrm>
                <a:off x="3872204" y="1792522"/>
                <a:ext cx="551911" cy="1504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fr-FR" altLang="fr-FR" sz="1400" b="1" dirty="0">
                    <a:solidFill>
                      <a:srgbClr val="7B67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Projet</a:t>
                </a: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3859458" y="1925419"/>
                <a:ext cx="57740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R  123</a:t>
                </a:r>
              </a:p>
              <a:p>
                <a:r>
                  <a:rPr lang="fr-FR" sz="1200" dirty="0" smtClean="0"/>
                  <a:t>V  103</a:t>
                </a:r>
              </a:p>
              <a:p>
                <a:r>
                  <a:rPr lang="fr-FR" sz="1200" dirty="0" smtClean="0"/>
                  <a:t>B    86</a:t>
                </a:r>
                <a:endParaRPr lang="fr-FR" sz="1200" dirty="0"/>
              </a:p>
            </p:txBody>
          </p:sp>
        </p:grpSp>
        <p:grpSp>
          <p:nvGrpSpPr>
            <p:cNvPr id="32" name="Groupe 31"/>
            <p:cNvGrpSpPr/>
            <p:nvPr/>
          </p:nvGrpSpPr>
          <p:grpSpPr>
            <a:xfrm>
              <a:off x="5651049" y="2304397"/>
              <a:ext cx="1048807" cy="797143"/>
              <a:chOff x="4747329" y="1792520"/>
              <a:chExt cx="1048807" cy="797143"/>
            </a:xfrm>
          </p:grpSpPr>
          <p:sp>
            <p:nvSpPr>
              <p:cNvPr id="12" name="Text Box 23"/>
              <p:cNvSpPr txBox="1">
                <a:spLocks noChangeArrowheads="1"/>
              </p:cNvSpPr>
              <p:nvPr/>
            </p:nvSpPr>
            <p:spPr bwMode="auto">
              <a:xfrm>
                <a:off x="4747329" y="1792520"/>
                <a:ext cx="1048807" cy="1508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fr-FR" altLang="fr-FR" sz="1400" b="1" dirty="0">
                    <a:solidFill>
                      <a:srgbClr val="C2D5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DGOI / </a:t>
                </a:r>
                <a:r>
                  <a:rPr lang="fr-FR" altLang="fr-FR" sz="1400" b="1" dirty="0" smtClean="0">
                    <a:solidFill>
                      <a:srgbClr val="C2D5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CDE</a:t>
                </a:r>
                <a:endParaRPr lang="fr-FR" altLang="fr-FR" sz="1400" b="1" dirty="0">
                  <a:solidFill>
                    <a:srgbClr val="C2D5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4975016" y="1943332"/>
                <a:ext cx="59343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R  194</a:t>
                </a:r>
              </a:p>
              <a:p>
                <a:r>
                  <a:rPr lang="fr-FR" sz="1200" dirty="0" smtClean="0"/>
                  <a:t>V  213</a:t>
                </a:r>
              </a:p>
              <a:p>
                <a:r>
                  <a:rPr lang="fr-FR" sz="1200" dirty="0" smtClean="0"/>
                  <a:t>B       0</a:t>
                </a:r>
                <a:endParaRPr lang="fr-FR" sz="1200" dirty="0"/>
              </a:p>
            </p:txBody>
          </p:sp>
        </p:grpSp>
        <p:grpSp>
          <p:nvGrpSpPr>
            <p:cNvPr id="33" name="Groupe 32"/>
            <p:cNvGrpSpPr/>
            <p:nvPr/>
          </p:nvGrpSpPr>
          <p:grpSpPr>
            <a:xfrm>
              <a:off x="7036287" y="2304399"/>
              <a:ext cx="609462" cy="779228"/>
              <a:chOff x="6060517" y="1792522"/>
              <a:chExt cx="609462" cy="779228"/>
            </a:xfrm>
          </p:grpSpPr>
          <p:sp>
            <p:nvSpPr>
              <p:cNvPr id="16" name="Text Box 23"/>
              <p:cNvSpPr txBox="1">
                <a:spLocks noChangeArrowheads="1"/>
              </p:cNvSpPr>
              <p:nvPr/>
            </p:nvSpPr>
            <p:spPr bwMode="auto">
              <a:xfrm>
                <a:off x="6123602" y="1792522"/>
                <a:ext cx="483293" cy="1539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fr-FR" altLang="fr-FR" sz="1400" b="1" dirty="0">
                    <a:solidFill>
                      <a:srgbClr val="D7004D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DGSI</a:t>
                </a:r>
              </a:p>
            </p:txBody>
          </p:sp>
          <p:sp>
            <p:nvSpPr>
              <p:cNvPr id="17" name="ZoneTexte 16"/>
              <p:cNvSpPr txBox="1"/>
              <p:nvPr/>
            </p:nvSpPr>
            <p:spPr>
              <a:xfrm>
                <a:off x="6060517" y="1925419"/>
                <a:ext cx="60946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R  215</a:t>
                </a:r>
              </a:p>
              <a:p>
                <a:r>
                  <a:rPr lang="fr-FR" sz="1200" dirty="0" smtClean="0"/>
                  <a:t>V      0</a:t>
                </a:r>
              </a:p>
              <a:p>
                <a:r>
                  <a:rPr lang="fr-FR" sz="1200" dirty="0" smtClean="0"/>
                  <a:t>B   077</a:t>
                </a:r>
                <a:endParaRPr lang="fr-FR" sz="1200" dirty="0"/>
              </a:p>
            </p:txBody>
          </p:sp>
        </p:grpSp>
        <p:grpSp>
          <p:nvGrpSpPr>
            <p:cNvPr id="34" name="Groupe 33"/>
            <p:cNvGrpSpPr/>
            <p:nvPr/>
          </p:nvGrpSpPr>
          <p:grpSpPr>
            <a:xfrm>
              <a:off x="1508770" y="3531158"/>
              <a:ext cx="726632" cy="797520"/>
              <a:chOff x="472612" y="3019281"/>
              <a:chExt cx="726632" cy="797520"/>
            </a:xfrm>
          </p:grpSpPr>
          <p:sp>
            <p:nvSpPr>
              <p:cNvPr id="18" name="Text Box 23"/>
              <p:cNvSpPr txBox="1">
                <a:spLocks noChangeArrowheads="1"/>
              </p:cNvSpPr>
              <p:nvPr/>
            </p:nvSpPr>
            <p:spPr bwMode="auto">
              <a:xfrm>
                <a:off x="472612" y="3019281"/>
                <a:ext cx="726632" cy="1543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7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altLang="fr-FR" sz="1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EBAB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SAFETY</a:t>
                </a:r>
                <a:endParaRPr kumimoji="0" lang="fr-FR" altLang="fr-FR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EBAB00"/>
                  </a:solidFill>
                  <a:effectLst/>
                  <a:uLnTx/>
                  <a:uFillTx/>
                  <a:latin typeface="Dassault Aviation Sans" panose="00000500000000000000" pitchFamily="2" charset="0"/>
                </a:endParaRPr>
              </a:p>
            </p:txBody>
          </p:sp>
          <p:sp>
            <p:nvSpPr>
              <p:cNvPr id="19" name="ZoneTexte 18"/>
              <p:cNvSpPr txBox="1"/>
              <p:nvPr/>
            </p:nvSpPr>
            <p:spPr>
              <a:xfrm>
                <a:off x="547227" y="3170470"/>
                <a:ext cx="57740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R  235</a:t>
                </a:r>
              </a:p>
              <a:p>
                <a:r>
                  <a:rPr lang="fr-FR" sz="1200" dirty="0" smtClean="0"/>
                  <a:t>V  171</a:t>
                </a:r>
              </a:p>
              <a:p>
                <a:r>
                  <a:rPr lang="fr-FR" sz="1200" dirty="0" smtClean="0"/>
                  <a:t>B      0</a:t>
                </a:r>
                <a:endParaRPr lang="fr-FR" sz="1200" dirty="0"/>
              </a:p>
            </p:txBody>
          </p:sp>
        </p:grpSp>
        <p:grpSp>
          <p:nvGrpSpPr>
            <p:cNvPr id="35" name="Groupe 34"/>
            <p:cNvGrpSpPr/>
            <p:nvPr/>
          </p:nvGrpSpPr>
          <p:grpSpPr>
            <a:xfrm>
              <a:off x="2613340" y="3523337"/>
              <a:ext cx="558166" cy="797142"/>
              <a:chOff x="1551942" y="3011460"/>
              <a:chExt cx="558166" cy="797142"/>
            </a:xfrm>
          </p:grpSpPr>
          <p:sp>
            <p:nvSpPr>
              <p:cNvPr id="20" name="Text Box 23"/>
              <p:cNvSpPr txBox="1">
                <a:spLocks noChangeArrowheads="1"/>
              </p:cNvSpPr>
              <p:nvPr/>
            </p:nvSpPr>
            <p:spPr bwMode="auto">
              <a:xfrm>
                <a:off x="1635168" y="3011460"/>
                <a:ext cx="391714" cy="150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fr-FR" altLang="fr-FR" sz="1400" b="1" dirty="0" smtClean="0">
                    <a:solidFill>
                      <a:srgbClr val="00A078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HSE</a:t>
                </a:r>
                <a:endParaRPr lang="fr-FR" altLang="fr-FR" sz="1400" b="1" dirty="0">
                  <a:solidFill>
                    <a:srgbClr val="00A078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ZoneTexte 20"/>
              <p:cNvSpPr txBox="1"/>
              <p:nvPr/>
            </p:nvSpPr>
            <p:spPr>
              <a:xfrm>
                <a:off x="1551942" y="3162271"/>
                <a:ext cx="55816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R     0</a:t>
                </a:r>
              </a:p>
              <a:p>
                <a:r>
                  <a:rPr lang="fr-FR" sz="1200" dirty="0" smtClean="0"/>
                  <a:t>V 160</a:t>
                </a:r>
              </a:p>
              <a:p>
                <a:r>
                  <a:rPr lang="fr-FR" sz="1200" dirty="0" smtClean="0"/>
                  <a:t>B 120</a:t>
                </a:r>
                <a:endParaRPr lang="fr-FR" sz="1200" dirty="0"/>
              </a:p>
            </p:txBody>
          </p:sp>
        </p:grpSp>
        <p:grpSp>
          <p:nvGrpSpPr>
            <p:cNvPr id="36" name="Groupe 35"/>
            <p:cNvGrpSpPr/>
            <p:nvPr/>
          </p:nvGrpSpPr>
          <p:grpSpPr>
            <a:xfrm>
              <a:off x="3630690" y="3507854"/>
              <a:ext cx="927967" cy="820824"/>
              <a:chOff x="2347889" y="2995977"/>
              <a:chExt cx="927967" cy="820824"/>
            </a:xfrm>
          </p:grpSpPr>
          <p:sp>
            <p:nvSpPr>
              <p:cNvPr id="22" name="Text Box 23"/>
              <p:cNvSpPr txBox="1">
                <a:spLocks noChangeArrowheads="1"/>
              </p:cNvSpPr>
              <p:nvPr/>
            </p:nvSpPr>
            <p:spPr bwMode="auto">
              <a:xfrm>
                <a:off x="2347889" y="2995977"/>
                <a:ext cx="927967" cy="150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fr-FR" altLang="fr-FR" sz="1400" b="1" dirty="0">
                    <a:solidFill>
                      <a:srgbClr val="FD5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Innovation</a:t>
                </a:r>
              </a:p>
            </p:txBody>
          </p:sp>
          <p:sp>
            <p:nvSpPr>
              <p:cNvPr id="23" name="ZoneTexte 22"/>
              <p:cNvSpPr txBox="1"/>
              <p:nvPr/>
            </p:nvSpPr>
            <p:spPr>
              <a:xfrm>
                <a:off x="2483768" y="3170470"/>
                <a:ext cx="57419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R  253</a:t>
                </a:r>
              </a:p>
              <a:p>
                <a:r>
                  <a:rPr lang="fr-FR" sz="1200" dirty="0" smtClean="0"/>
                  <a:t>V  080</a:t>
                </a:r>
              </a:p>
              <a:p>
                <a:r>
                  <a:rPr lang="fr-FR" sz="1200" dirty="0" smtClean="0"/>
                  <a:t>B      0</a:t>
                </a:r>
                <a:endParaRPr lang="fr-FR" sz="1200" dirty="0"/>
              </a:p>
            </p:txBody>
          </p:sp>
        </p:grpSp>
        <p:grpSp>
          <p:nvGrpSpPr>
            <p:cNvPr id="42" name="Groupe 41"/>
            <p:cNvGrpSpPr/>
            <p:nvPr/>
          </p:nvGrpSpPr>
          <p:grpSpPr>
            <a:xfrm>
              <a:off x="4755682" y="3514719"/>
              <a:ext cx="585381" cy="797140"/>
              <a:chOff x="3621479" y="3002842"/>
              <a:chExt cx="585381" cy="797140"/>
            </a:xfrm>
          </p:grpSpPr>
          <p:sp>
            <p:nvSpPr>
              <p:cNvPr id="24" name="Text Box 23"/>
              <p:cNvSpPr txBox="1">
                <a:spLocks noChangeArrowheads="1"/>
              </p:cNvSpPr>
              <p:nvPr/>
            </p:nvSpPr>
            <p:spPr bwMode="auto">
              <a:xfrm>
                <a:off x="3621479" y="3002842"/>
                <a:ext cx="585381" cy="150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fr-FR" altLang="fr-FR" sz="1400" b="1" dirty="0" smtClean="0">
                    <a:solidFill>
                      <a:srgbClr val="7792A7"/>
                    </a:solidFill>
                    <a:latin typeface="Arial" panose="020B0604020202020204" pitchFamily="34" charset="0"/>
                  </a:rPr>
                  <a:t>DGSM</a:t>
                </a:r>
                <a:endParaRPr lang="fr-FR" altLang="fr-FR" sz="1400" b="1" dirty="0">
                  <a:solidFill>
                    <a:srgbClr val="7792A7"/>
                  </a:solidFill>
                  <a:latin typeface="Dassault Aviation Sans" panose="00000500000000000000" pitchFamily="2" charset="0"/>
                </a:endParaRPr>
              </a:p>
            </p:txBody>
          </p:sp>
          <p:sp>
            <p:nvSpPr>
              <p:cNvPr id="25" name="ZoneTexte 24"/>
              <p:cNvSpPr txBox="1"/>
              <p:nvPr/>
            </p:nvSpPr>
            <p:spPr>
              <a:xfrm>
                <a:off x="3625468" y="3153651"/>
                <a:ext cx="57740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R  119</a:t>
                </a:r>
              </a:p>
              <a:p>
                <a:r>
                  <a:rPr lang="fr-FR" sz="1200" dirty="0" smtClean="0"/>
                  <a:t>V  146</a:t>
                </a:r>
              </a:p>
              <a:p>
                <a:r>
                  <a:rPr lang="fr-FR" sz="1200" dirty="0" smtClean="0"/>
                  <a:t>B  167</a:t>
                </a:r>
                <a:endParaRPr lang="fr-FR" sz="1200" dirty="0"/>
              </a:p>
            </p:txBody>
          </p:sp>
        </p:grpSp>
        <p:grpSp>
          <p:nvGrpSpPr>
            <p:cNvPr id="38" name="Groupe 37"/>
            <p:cNvGrpSpPr/>
            <p:nvPr/>
          </p:nvGrpSpPr>
          <p:grpSpPr>
            <a:xfrm>
              <a:off x="6660232" y="3507854"/>
              <a:ext cx="1361572" cy="797140"/>
              <a:chOff x="4759733" y="3011461"/>
              <a:chExt cx="1361572" cy="797140"/>
            </a:xfrm>
          </p:grpSpPr>
          <p:sp>
            <p:nvSpPr>
              <p:cNvPr id="26" name="Text Box 23"/>
              <p:cNvSpPr txBox="1">
                <a:spLocks noChangeArrowheads="1"/>
              </p:cNvSpPr>
              <p:nvPr/>
            </p:nvSpPr>
            <p:spPr bwMode="auto">
              <a:xfrm>
                <a:off x="4759733" y="3011461"/>
                <a:ext cx="1361572" cy="1508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fr-FR" altLang="fr-FR" sz="1400" b="1" dirty="0" smtClean="0">
                    <a:solidFill>
                      <a:srgbClr val="324B6B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Communication</a:t>
                </a:r>
                <a:endParaRPr lang="fr-FR" altLang="fr-FR" sz="1400" b="1" dirty="0">
                  <a:solidFill>
                    <a:srgbClr val="324B6B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ZoneTexte 26"/>
              <p:cNvSpPr txBox="1"/>
              <p:nvPr/>
            </p:nvSpPr>
            <p:spPr>
              <a:xfrm>
                <a:off x="5151818" y="3162270"/>
                <a:ext cx="57740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R  050</a:t>
                </a:r>
              </a:p>
              <a:p>
                <a:r>
                  <a:rPr lang="fr-FR" sz="1200" dirty="0" smtClean="0"/>
                  <a:t>V  075</a:t>
                </a:r>
              </a:p>
              <a:p>
                <a:r>
                  <a:rPr lang="fr-FR" sz="1200" dirty="0" smtClean="0"/>
                  <a:t>B  107</a:t>
                </a:r>
                <a:endParaRPr lang="fr-FR" sz="1200" dirty="0"/>
              </a:p>
            </p:txBody>
          </p:sp>
        </p:grpSp>
        <p:grpSp>
          <p:nvGrpSpPr>
            <p:cNvPr id="41" name="Groupe 40"/>
            <p:cNvGrpSpPr/>
            <p:nvPr/>
          </p:nvGrpSpPr>
          <p:grpSpPr>
            <a:xfrm>
              <a:off x="5878736" y="3514545"/>
              <a:ext cx="577402" cy="797314"/>
              <a:chOff x="4755719" y="2994405"/>
              <a:chExt cx="577402" cy="797314"/>
            </a:xfrm>
          </p:grpSpPr>
          <p:sp>
            <p:nvSpPr>
              <p:cNvPr id="39" name="Text Box 23"/>
              <p:cNvSpPr txBox="1">
                <a:spLocks noChangeArrowheads="1"/>
              </p:cNvSpPr>
              <p:nvPr/>
            </p:nvSpPr>
            <p:spPr bwMode="auto">
              <a:xfrm>
                <a:off x="4900404" y="2994405"/>
                <a:ext cx="288032" cy="1539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fr-FR" altLang="fr-FR" sz="1400" b="1" dirty="0" smtClean="0">
                    <a:solidFill>
                      <a:srgbClr val="A6006B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RH</a:t>
                </a:r>
                <a:endParaRPr lang="fr-FR" altLang="fr-FR" sz="1400" b="1" dirty="0">
                  <a:solidFill>
                    <a:srgbClr val="A6006B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ZoneTexte 39"/>
              <p:cNvSpPr txBox="1"/>
              <p:nvPr/>
            </p:nvSpPr>
            <p:spPr>
              <a:xfrm>
                <a:off x="4755719" y="3145388"/>
                <a:ext cx="57740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R  166</a:t>
                </a:r>
              </a:p>
              <a:p>
                <a:r>
                  <a:rPr lang="fr-FR" sz="1200" dirty="0" smtClean="0"/>
                  <a:t>V      0</a:t>
                </a:r>
              </a:p>
              <a:p>
                <a:r>
                  <a:rPr lang="fr-FR" sz="1200" dirty="0" smtClean="0"/>
                  <a:t>B  107</a:t>
                </a:r>
                <a:endParaRPr lang="fr-FR" sz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179053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3"/>
          <p:cNvSpPr txBox="1">
            <a:spLocks noChangeArrowheads="1"/>
          </p:cNvSpPr>
          <p:nvPr/>
        </p:nvSpPr>
        <p:spPr bwMode="auto">
          <a:xfrm>
            <a:off x="683568" y="444641"/>
            <a:ext cx="4169346" cy="351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fr-FR" altLang="fr-FR" sz="3200" b="1" dirty="0">
                <a:solidFill>
                  <a:srgbClr val="FD5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Innovation</a:t>
            </a:r>
          </a:p>
        </p:txBody>
      </p:sp>
      <p:sp>
        <p:nvSpPr>
          <p:cNvPr id="3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  <p:sp>
        <p:nvSpPr>
          <p:cNvPr id="5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2893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3"/>
          <p:cNvSpPr txBox="1">
            <a:spLocks noChangeArrowheads="1"/>
          </p:cNvSpPr>
          <p:nvPr/>
        </p:nvSpPr>
        <p:spPr bwMode="auto">
          <a:xfrm>
            <a:off x="683568" y="444640"/>
            <a:ext cx="4169346" cy="3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fr-FR" altLang="fr-FR" sz="3200" b="1" dirty="0" smtClean="0">
                <a:solidFill>
                  <a:srgbClr val="7792A7"/>
                </a:solidFill>
                <a:latin typeface="Arial" panose="020B0604020202020204" pitchFamily="34" charset="0"/>
              </a:rPr>
              <a:t>DGSM</a:t>
            </a:r>
            <a:endParaRPr lang="fr-FR" altLang="fr-FR" sz="3200" b="1" dirty="0">
              <a:solidFill>
                <a:srgbClr val="7792A7"/>
              </a:solidFill>
              <a:latin typeface="Dassault Aviation Sans" panose="00000500000000000000" pitchFamily="2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716016" y="2139702"/>
            <a:ext cx="410445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5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87375" indent="-223838">
              <a:spcBef>
                <a:spcPct val="20000"/>
              </a:spcBef>
              <a:buFont typeface="Arial" panose="020B0604020202020204" pitchFamily="34" charset="0"/>
              <a:buChar char="–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04875" indent="-179388">
              <a:spcBef>
                <a:spcPct val="2000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66825" indent="-179388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630363" indent="-179388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87563" indent="-179388" defTabSz="7207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544763" indent="-179388" defTabSz="7207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001963" indent="-179388" defTabSz="7207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459163" indent="-179388" defTabSz="7207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fr-FR" altLang="fr-F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Texte courant</a:t>
            </a:r>
            <a:endParaRPr lang="fr-FR" altLang="fr-FR" sz="2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fr-FR" altLang="fr-FR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6" name="ZoneTexte 6"/>
          <p:cNvSpPr txBox="1">
            <a:spLocks noChangeArrowheads="1"/>
          </p:cNvSpPr>
          <p:nvPr/>
        </p:nvSpPr>
        <p:spPr bwMode="auto">
          <a:xfrm>
            <a:off x="611560" y="1213106"/>
            <a:ext cx="73882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</a:rPr>
              <a:t>Titre </a:t>
            </a:r>
            <a:endParaRPr lang="fr-FR" altLang="fr-FR" sz="2200" b="1" dirty="0">
              <a:solidFill>
                <a:srgbClr val="1C4A6C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06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3"/>
          <p:cNvSpPr txBox="1">
            <a:spLocks noChangeArrowheads="1"/>
          </p:cNvSpPr>
          <p:nvPr/>
        </p:nvSpPr>
        <p:spPr bwMode="auto">
          <a:xfrm>
            <a:off x="683568" y="444640"/>
            <a:ext cx="4169346" cy="3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fr-FR" altLang="fr-FR" sz="3200" b="1" dirty="0" smtClean="0">
                <a:solidFill>
                  <a:srgbClr val="7792A7"/>
                </a:solidFill>
                <a:latin typeface="Arial" panose="020B0604020202020204" pitchFamily="34" charset="0"/>
              </a:rPr>
              <a:t>DGSM</a:t>
            </a:r>
            <a:endParaRPr lang="fr-FR" altLang="fr-FR" sz="3200" b="1" dirty="0">
              <a:solidFill>
                <a:srgbClr val="7792A7"/>
              </a:solidFill>
              <a:latin typeface="Dassault Aviation Sans" panose="00000500000000000000" pitchFamily="2" charset="0"/>
            </a:endParaRPr>
          </a:p>
        </p:txBody>
      </p:sp>
      <p:sp>
        <p:nvSpPr>
          <p:cNvPr id="4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cus et officto debiti di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kumimoji="0" lang="nb-NO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  <p:sp>
        <p:nvSpPr>
          <p:cNvPr id="5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 </a:t>
            </a:r>
            <a:endParaRPr kumimoji="0" lang="fr-FR" altLang="fr-FR" sz="2200" b="1" i="0" u="none" strike="noStrike" kern="1200" cap="none" spc="0" normalizeH="0" baseline="0" noProof="0" dirty="0">
              <a:ln>
                <a:noFill/>
              </a:ln>
              <a:solidFill>
                <a:srgbClr val="324B6B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518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3"/>
          <p:cNvSpPr txBox="1">
            <a:spLocks noChangeArrowheads="1"/>
          </p:cNvSpPr>
          <p:nvPr/>
        </p:nvSpPr>
        <p:spPr bwMode="auto">
          <a:xfrm>
            <a:off x="683568" y="444641"/>
            <a:ext cx="4169346" cy="351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fr-FR" altLang="fr-FR" sz="3200" b="1" dirty="0" smtClean="0">
                <a:solidFill>
                  <a:srgbClr val="A60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Santé </a:t>
            </a:r>
            <a:r>
              <a:rPr lang="fr-FR" altLang="fr-FR" sz="3200" b="1" dirty="0">
                <a:solidFill>
                  <a:srgbClr val="A60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 travail</a:t>
            </a:r>
          </a:p>
        </p:txBody>
      </p:sp>
      <p:sp>
        <p:nvSpPr>
          <p:cNvPr id="4" name="Rectangle 25"/>
          <p:cNvSpPr>
            <a:spLocks noChangeArrowheads="1"/>
          </p:cNvSpPr>
          <p:nvPr/>
        </p:nvSpPr>
        <p:spPr bwMode="auto">
          <a:xfrm>
            <a:off x="638745" y="1707654"/>
            <a:ext cx="458132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FR" alt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courant</a:t>
            </a:r>
          </a:p>
          <a:p>
            <a:endParaRPr lang="fr-FR" altLang="fr-FR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alt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</a:t>
            </a:r>
            <a:r>
              <a:rPr lang="fr-FR" altLang="fr-FR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coourant</a:t>
            </a:r>
            <a:endParaRPr lang="fr-FR" altLang="fr-FR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 </a:t>
            </a:r>
            <a:endParaRPr lang="fr-FR" altLang="fr-FR" sz="2200" b="1" dirty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00235" y="4050787"/>
            <a:ext cx="4729535" cy="549275"/>
          </a:xfrm>
          <a:prstGeom prst="rect">
            <a:avLst/>
          </a:prstGeom>
          <a:solidFill>
            <a:srgbClr val="A600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4" tIns="45677" rIns="91354" bIns="45677" anchor="ctr"/>
          <a:lstStyle/>
          <a:p>
            <a:pPr>
              <a:defRPr/>
            </a:pPr>
            <a:r>
              <a:rPr lang="fr-FR" sz="16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Texte courant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Texte courant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98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35943" y="127560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courant</a:t>
            </a:r>
            <a:endParaRPr lang="fr-FR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877555"/>
            <a:ext cx="1252731" cy="1414275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915816" y="1347614"/>
            <a:ext cx="59046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Texte courant </a:t>
            </a:r>
            <a:br>
              <a:rPr lang="fr-F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600" b="1" dirty="0" smtClean="0">
                <a:solidFill>
                  <a:srgbClr val="A60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courant</a:t>
            </a:r>
            <a:endParaRPr lang="fr-F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Texte courant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23"/>
          <p:cNvSpPr txBox="1">
            <a:spLocks noChangeArrowheads="1"/>
          </p:cNvSpPr>
          <p:nvPr/>
        </p:nvSpPr>
        <p:spPr bwMode="auto">
          <a:xfrm>
            <a:off x="683568" y="444641"/>
            <a:ext cx="6048672" cy="351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fr-FR" altLang="fr-FR" sz="3200" b="1" dirty="0" smtClean="0">
                <a:solidFill>
                  <a:srgbClr val="A60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 </a:t>
            </a:r>
          </a:p>
        </p:txBody>
      </p:sp>
    </p:spTree>
    <p:extLst>
      <p:ext uri="{BB962C8B-B14F-4D97-AF65-F5344CB8AC3E}">
        <p14:creationId xmlns:p14="http://schemas.microsoft.com/office/powerpoint/2010/main" val="49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3"/>
          <p:cNvSpPr txBox="1">
            <a:spLocks noChangeArrowheads="1"/>
          </p:cNvSpPr>
          <p:nvPr/>
        </p:nvSpPr>
        <p:spPr bwMode="auto">
          <a:xfrm>
            <a:off x="729071" y="411510"/>
            <a:ext cx="2834817" cy="560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fr-FR" altLang="fr-FR" sz="52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</a:t>
            </a:r>
            <a:r>
              <a:rPr lang="fr-FR" altLang="fr-FR" sz="5200" b="1" dirty="0" smtClean="0">
                <a:solidFill>
                  <a:srgbClr val="A60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</a:t>
            </a:r>
            <a:r>
              <a:rPr lang="fr-FR" altLang="fr-FR" sz="5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altLang="fr-FR" sz="5200" b="1" dirty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76667" y="1204732"/>
            <a:ext cx="76328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sz="2200" b="1" dirty="0" smtClean="0">
                <a:solidFill>
                  <a:srgbClr val="A60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N°xx</a:t>
            </a:r>
            <a:r>
              <a:rPr lang="fr-FR" altLang="fr-FR" sz="2200" dirty="0" smtClean="0">
                <a:solidFill>
                  <a:srgbClr val="A500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altLang="fr-F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fr-FR" altLang="fr-FR" sz="2200" dirty="0" smtClean="0">
                <a:solidFill>
                  <a:srgbClr val="A500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altLang="fr-FR" sz="22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xx/xx/20xx</a:t>
            </a:r>
          </a:p>
          <a:p>
            <a:r>
              <a:rPr lang="fr-FR" altLang="fr-FR" sz="2200" b="1" dirty="0" smtClean="0">
                <a:solidFill>
                  <a:srgbClr val="A600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 de l’info RH en bas de casse bold couleur RH</a:t>
            </a:r>
            <a:endParaRPr lang="fr-FR" sz="2200" dirty="0">
              <a:solidFill>
                <a:srgbClr val="A600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29071" y="2211710"/>
            <a:ext cx="794738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Consultez cette information sur</a:t>
            </a:r>
            <a:r>
              <a:rPr lang="fr-FR" dirty="0"/>
              <a:t> </a:t>
            </a:r>
            <a:r>
              <a:rPr lang="it-IT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it-IT" sz="2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</a:t>
            </a:r>
            <a:r>
              <a:rPr lang="it-IT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panneaux d’affichage </a:t>
            </a:r>
            <a:r>
              <a:rPr lang="it-IT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Société</a:t>
            </a:r>
          </a:p>
          <a:p>
            <a:endParaRPr lang="it-IT" sz="2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it-IT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page </a:t>
            </a:r>
            <a:r>
              <a:rPr lang="it-IT" sz="2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d’accueil </a:t>
            </a:r>
            <a:r>
              <a:rPr lang="it-IT" sz="220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 portail RH, rubrique actualités       </a:t>
            </a:r>
            <a:endParaRPr lang="fr-FR" sz="2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7263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3"/>
          <p:cNvSpPr txBox="1">
            <a:spLocks noChangeArrowheads="1"/>
          </p:cNvSpPr>
          <p:nvPr/>
        </p:nvSpPr>
        <p:spPr bwMode="auto">
          <a:xfrm>
            <a:off x="729071" y="458670"/>
            <a:ext cx="4169346" cy="351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fr-FR" altLang="fr-FR" sz="3200" b="1" dirty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Visites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508104" y="1998588"/>
            <a:ext cx="295232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endParaRPr lang="fr-FR" altLang="fr-FR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6"/>
          <p:cNvSpPr txBox="1">
            <a:spLocks noChangeArrowheads="1"/>
          </p:cNvSpPr>
          <p:nvPr/>
        </p:nvSpPr>
        <p:spPr bwMode="auto">
          <a:xfrm>
            <a:off x="611560" y="1208355"/>
            <a:ext cx="806489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 </a:t>
            </a:r>
            <a:endParaRPr lang="fr-FR" altLang="fr-FR" sz="2200" b="1" dirty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1560" y="177966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defRPr/>
            </a:pP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Pernamus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FR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</a:p>
          <a:p>
            <a:pPr lvl="0">
              <a:defRPr/>
            </a:pP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 et officto debiti di num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defRPr/>
            </a:pP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lang="fr-FR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andandit</a:t>
            </a:r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dios</a:t>
            </a:r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estinti</a:t>
            </a:r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bsapel</a:t>
            </a:r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lang="nb-NO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min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officto debiti di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simoloreium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ni quia</a:t>
            </a:r>
          </a:p>
        </p:txBody>
      </p:sp>
    </p:spTree>
    <p:extLst>
      <p:ext uri="{BB962C8B-B14F-4D97-AF65-F5344CB8AC3E}">
        <p14:creationId xmlns:p14="http://schemas.microsoft.com/office/powerpoint/2010/main" val="398138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3"/>
          <p:cNvSpPr txBox="1">
            <a:spLocks noChangeArrowheads="1"/>
          </p:cNvSpPr>
          <p:nvPr/>
        </p:nvSpPr>
        <p:spPr bwMode="auto">
          <a:xfrm>
            <a:off x="683568" y="411510"/>
            <a:ext cx="5067065" cy="351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fr-FR" altLang="fr-FR" sz="3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altLang="fr-FR" sz="3200" b="1" dirty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779912" y="1347614"/>
            <a:ext cx="424847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FR" sz="22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Sous-titre</a:t>
            </a:r>
            <a:endParaRPr lang="fr-FR" sz="22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courant</a:t>
            </a:r>
            <a:endParaRPr lang="fr-FR" altLang="fr-FR" sz="16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99" y="4299943"/>
            <a:ext cx="8814489" cy="564672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703" y="1203598"/>
            <a:ext cx="827458" cy="589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03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5"/>
          <p:cNvSpPr>
            <a:spLocks noChangeArrowheads="1"/>
          </p:cNvSpPr>
          <p:nvPr/>
        </p:nvSpPr>
        <p:spPr bwMode="auto">
          <a:xfrm>
            <a:off x="638745" y="1707654"/>
            <a:ext cx="4797351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Penauds </a:t>
            </a:r>
            <a:r>
              <a:rPr lang="fr-FR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faceatiaes</a:t>
            </a:r>
            <a:r>
              <a:rPr 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sequo</a:t>
            </a:r>
            <a:r>
              <a:rPr 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doluptus</a:t>
            </a:r>
            <a:r>
              <a:rPr 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FR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Upidenda</a:t>
            </a:r>
            <a:r>
              <a:rPr 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illame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que</a:t>
            </a:r>
          </a:p>
          <a:p>
            <a:endParaRPr lang="it-IT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 </a:t>
            </a:r>
            <a:r>
              <a:rPr lang="it-IT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officto debiti di </a:t>
            </a:r>
            <a:r>
              <a:rPr lang="it-IT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fr-FR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fugiatis</a:t>
            </a:r>
            <a:r>
              <a:rPr 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lang="fr-FR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aspit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etfacea</a:t>
            </a:r>
            <a:r>
              <a:rPr 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tempos </a:t>
            </a:r>
            <a:r>
              <a:rPr lang="fr-FR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doloruntint</a:t>
            </a:r>
            <a:endParaRPr lang="fr-FR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lignihillis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derum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facerfe</a:t>
            </a:r>
            <a:r>
              <a:rPr 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ridoluptum</a:t>
            </a:r>
            <a:r>
              <a:rPr 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nustrunt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vitinvelis</a:t>
            </a:r>
            <a:r>
              <a:rPr 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Nequodi ut </a:t>
            </a:r>
            <a:r>
              <a:rPr 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andandit </a:t>
            </a: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dios </a:t>
            </a:r>
            <a:endParaRPr lang="fr-FR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estinti bsapel </a:t>
            </a:r>
            <a:r>
              <a:rPr lang="it-IT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litiandi verest, si quidebis eni </a:t>
            </a:r>
            <a:r>
              <a:rPr lang="nb-NO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officimet id ut am aceptate </a:t>
            </a:r>
            <a:r>
              <a:rPr lang="fr-FR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voluptus</a:t>
            </a:r>
            <a:r>
              <a:rPr 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iunturemped</a:t>
            </a:r>
            <a:r>
              <a:rPr 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FR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Nequodi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officto </a:t>
            </a:r>
            <a:r>
              <a:rPr lang="it-IT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debiti</a:t>
            </a:r>
            <a:endParaRPr lang="fr-FR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6"/>
          <p:cNvSpPr txBox="1">
            <a:spLocks noChangeArrowheads="1"/>
          </p:cNvSpPr>
          <p:nvPr/>
        </p:nvSpPr>
        <p:spPr bwMode="auto">
          <a:xfrm>
            <a:off x="638745" y="1213123"/>
            <a:ext cx="7011988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r>
              <a:rPr lang="fr-FR" altLang="fr-FR" sz="2200" b="1" dirty="0" err="1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Cumenditio</a:t>
            </a:r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altLang="fr-FR" sz="2200" b="1" dirty="0" err="1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dero</a:t>
            </a:r>
            <a:r>
              <a:rPr lang="fr-FR" altLang="fr-FR" sz="2200" b="1" dirty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FR" altLang="fr-FR" sz="2200" b="1" dirty="0" err="1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blam</a:t>
            </a:r>
            <a:r>
              <a:rPr lang="fr-FR" altLang="fr-FR" sz="2200" b="1" dirty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</p:txBody>
      </p:sp>
      <p:sp>
        <p:nvSpPr>
          <p:cNvPr id="6" name="Text Box 23"/>
          <p:cNvSpPr txBox="1">
            <a:spLocks noChangeArrowheads="1"/>
          </p:cNvSpPr>
          <p:nvPr/>
        </p:nvSpPr>
        <p:spPr bwMode="auto">
          <a:xfrm>
            <a:off x="729071" y="458670"/>
            <a:ext cx="4169346" cy="351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fr-FR" altLang="fr-FR" sz="3200" b="1" dirty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Travaux</a:t>
            </a:r>
          </a:p>
        </p:txBody>
      </p:sp>
    </p:spTree>
    <p:extLst>
      <p:ext uri="{BB962C8B-B14F-4D97-AF65-F5344CB8AC3E}">
        <p14:creationId xmlns:p14="http://schemas.microsoft.com/office/powerpoint/2010/main" val="77916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3"/>
          <p:cNvSpPr txBox="1">
            <a:spLocks noChangeArrowheads="1"/>
          </p:cNvSpPr>
          <p:nvPr/>
        </p:nvSpPr>
        <p:spPr bwMode="auto">
          <a:xfrm>
            <a:off x="729071" y="411510"/>
            <a:ext cx="2402769" cy="58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fr-FR" altLang="fr-FR" sz="5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FLASH </a:t>
            </a:r>
            <a:endParaRPr lang="fr-FR" altLang="fr-FR" sz="5200" b="1" dirty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Box 23"/>
          <p:cNvSpPr txBox="1">
            <a:spLocks noChangeArrowheads="1"/>
          </p:cNvSpPr>
          <p:nvPr/>
        </p:nvSpPr>
        <p:spPr bwMode="auto">
          <a:xfrm>
            <a:off x="4493091" y="257345"/>
            <a:ext cx="1008111" cy="397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fr-FR" altLang="fr-FR" sz="3600" b="1" dirty="0" smtClean="0">
                <a:solidFill>
                  <a:srgbClr val="324B6B"/>
                </a:solidFill>
                <a:latin typeface="Dassault Aviation Sans" panose="00000500000000000000" pitchFamily="2" charset="0"/>
              </a:rPr>
              <a:t> </a:t>
            </a:r>
            <a:endParaRPr lang="fr-FR" altLang="fr-FR" sz="3600" b="1" dirty="0">
              <a:solidFill>
                <a:srgbClr val="324B6B"/>
              </a:solidFill>
              <a:latin typeface="Dassault Aviation Sans" panose="00000500000000000000" pitchFamily="2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76667" y="1204732"/>
            <a:ext cx="76328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N°xx </a:t>
            </a:r>
            <a:r>
              <a:rPr lang="fr-FR" altLang="fr-F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fr-FR" altLang="fr-FR" sz="2200" b="1" dirty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altLang="fr-FR" sz="2200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xx/xx/20xx</a:t>
            </a:r>
          </a:p>
          <a:p>
            <a:r>
              <a:rPr lang="fr-FR" sz="2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 du Flash en bas de casse bold bleu DA </a:t>
            </a:r>
            <a:endParaRPr lang="fr-FR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altLang="fr-FR" sz="2200" b="1" dirty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2200" dirty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729071" y="2211710"/>
            <a:ext cx="794738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Consultez cette information sur</a:t>
            </a:r>
            <a:r>
              <a:rPr lang="fr-FR" sz="2400" dirty="0"/>
              <a:t> </a:t>
            </a:r>
            <a:r>
              <a:rPr lang="it-IT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it-IT" sz="2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220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</a:t>
            </a:r>
            <a:r>
              <a:rPr lang="it-IT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panneaux d’affichage </a:t>
            </a:r>
            <a:r>
              <a:rPr lang="it-IT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Société</a:t>
            </a:r>
          </a:p>
          <a:p>
            <a:endParaRPr lang="it-IT" sz="2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 </a:t>
            </a:r>
            <a:r>
              <a:rPr lang="it-IT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page d’accueil </a:t>
            </a:r>
            <a:r>
              <a:rPr lang="it-IT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Deltanet, </a:t>
            </a:r>
            <a:r>
              <a:rPr lang="it-IT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rubrique </a:t>
            </a:r>
            <a:r>
              <a:rPr lang="it-IT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       </a:t>
            </a:r>
            <a:endParaRPr lang="fr-FR" sz="2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86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95536" y="51470"/>
            <a:ext cx="8064896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Consignes de </a:t>
            </a:r>
            <a:r>
              <a:rPr lang="fr-FR" sz="2200" b="1" dirty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typographiques et de </a:t>
            </a:r>
            <a:r>
              <a:rPr 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contenu</a:t>
            </a:r>
          </a:p>
          <a:p>
            <a:endParaRPr lang="fr-FR" dirty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600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affiche ≠ lecture papier ou écran (PC, tablette, téléphone, etc.)</a:t>
            </a:r>
          </a:p>
          <a:p>
            <a:r>
              <a:rPr lang="fr-FR" sz="1600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Privilégier les textes courts, faire plusieurs planches si nécessaire</a:t>
            </a:r>
          </a:p>
          <a:p>
            <a:r>
              <a:rPr lang="fr-FR" sz="1400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Utiliser la ponctuation seulement lorsqu’elle est nécessaire à la compréhension</a:t>
            </a:r>
          </a:p>
          <a:p>
            <a:r>
              <a:rPr lang="fr-FR" sz="1400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Éviter les parenthèses</a:t>
            </a:r>
            <a:endParaRPr lang="fr-FR" sz="1400" dirty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Éviter </a:t>
            </a:r>
            <a:r>
              <a:rPr lang="fr-FR" sz="1400" dirty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notes de bas de page : i</a:t>
            </a:r>
            <a:r>
              <a:rPr lang="fr-FR" sz="1400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ntégrer son </a:t>
            </a:r>
            <a:r>
              <a:rPr lang="fr-FR" sz="1400" dirty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contenu </a:t>
            </a:r>
            <a:r>
              <a:rPr lang="fr-FR" sz="1400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dans </a:t>
            </a:r>
            <a:r>
              <a:rPr lang="fr-FR" sz="1400" dirty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texte courant</a:t>
            </a:r>
          </a:p>
          <a:p>
            <a:endParaRPr lang="fr-FR" sz="1400" dirty="0" smtClean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Utilisez la mise en page en drapeau et travailler les coupures en unité de sens</a:t>
            </a:r>
          </a:p>
          <a:p>
            <a:endParaRPr lang="fr-FR" sz="1400" dirty="0" smtClean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 des personnes : Prénom NOM ou P. NOM</a:t>
            </a:r>
          </a:p>
          <a:p>
            <a:endParaRPr lang="fr-FR" sz="1400" dirty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Respecter la charte typographique Dassault Aviation</a:t>
            </a:r>
          </a:p>
          <a:p>
            <a:endParaRPr lang="fr-FR" sz="1400" dirty="0" smtClean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 smtClean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9685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" y="0"/>
            <a:ext cx="9252520" cy="61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4" descr="N:\DA\SOC\NP\DE\ME\GRP\COMMUNICATION-INTERNE\DIRCOM\Identité visuelle\LOGO OFFICIEL\Nouvelle version 2020\logo Dassault Aviation\Dassault_Aviation_2L_R\Dassault_Aviation_2L_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4371950"/>
            <a:ext cx="1294687" cy="450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50023" cy="915566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-407125" y="134617"/>
            <a:ext cx="4998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spc="-150" dirty="0">
                <a:solidFill>
                  <a:srgbClr val="324B6B"/>
                </a:solidFill>
                <a:latin typeface="Arial" panose="020B0604020202020204" pitchFamily="34" charset="0"/>
                <a:ea typeface="ＭＳ Ｐゴシック" pitchFamily="1" charset="-128"/>
                <a:cs typeface="Arial" panose="020B0604020202020204" pitchFamily="34" charset="0"/>
              </a:rPr>
              <a:t>Bonne semaine à tous</a:t>
            </a:r>
            <a:endParaRPr lang="fr-FR" sz="3200" dirty="0">
              <a:solidFill>
                <a:srgbClr val="324B6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0744" y="4906917"/>
            <a:ext cx="9122134" cy="199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3" tIns="45690" rIns="91383" bIns="45690">
            <a:spAutoFit/>
          </a:bodyPr>
          <a:lstStyle/>
          <a:p>
            <a:pPr algn="ctr" eaLnBrk="1" hangingPunct="1"/>
            <a:r>
              <a:rPr lang="fr-FR" altLang="fr-FR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 document est la propriété intellectuelle de Dassault Aviation. Il ne peut être utilisé, reproduit, modifié ou communiqué sans son autorisation. Dassault Aviation </a:t>
            </a:r>
            <a:r>
              <a:rPr lang="fr-FR" altLang="fr-FR" sz="7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Proprietary</a:t>
            </a:r>
            <a:r>
              <a:rPr lang="fr-FR" altLang="fr-FR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Data. </a:t>
            </a:r>
          </a:p>
        </p:txBody>
      </p:sp>
    </p:spTree>
    <p:extLst>
      <p:ext uri="{BB962C8B-B14F-4D97-AF65-F5344CB8AC3E}">
        <p14:creationId xmlns:p14="http://schemas.microsoft.com/office/powerpoint/2010/main" val="1063888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480" y="-236562"/>
            <a:ext cx="9224582" cy="614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0744" y="4906917"/>
            <a:ext cx="9122134" cy="199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3" tIns="45690" rIns="91383" bIns="45690">
            <a:spAutoFit/>
          </a:bodyPr>
          <a:lstStyle/>
          <a:p>
            <a:pPr algn="ctr" eaLnBrk="1" hangingPunct="1"/>
            <a:r>
              <a:rPr lang="fr-FR" altLang="fr-FR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 document est la propriété intellectuelle de Dassault Aviation. Il ne peut être utilisé, reproduit, modifié ou communiqué sans son autorisation. Dassault Aviation </a:t>
            </a:r>
            <a:r>
              <a:rPr lang="fr-FR" altLang="fr-FR" sz="7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Proprietary</a:t>
            </a:r>
            <a:r>
              <a:rPr lang="fr-FR" altLang="fr-FR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Data. </a:t>
            </a:r>
          </a:p>
        </p:txBody>
      </p:sp>
      <p:pic>
        <p:nvPicPr>
          <p:cNvPr id="8" name="Picture 14" descr="N:\DA\SOC\NP\DE\ME\GRP\COMMUNICATION-INTERNE\DIRCOM\Identité visuelle\LOGO OFFICIEL\Nouvelle version 2020\logo Dassault Aviation\Dassault_Aviation_2L_R\Dassault_Aviation_2L_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4371950"/>
            <a:ext cx="1294687" cy="450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4244" y="-92546"/>
            <a:ext cx="5621664" cy="1385753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77120" y="49937"/>
            <a:ext cx="4998936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spc="-150" dirty="0" smtClean="0">
                <a:solidFill>
                  <a:srgbClr val="324B6B"/>
                </a:solidFill>
                <a:latin typeface="Arial" panose="020B0604020202020204" pitchFamily="34" charset="0"/>
                <a:ea typeface="ＭＳ Ｐゴシック" pitchFamily="1" charset="-128"/>
                <a:cs typeface="Arial" panose="020B0604020202020204" pitchFamily="34" charset="0"/>
              </a:rPr>
              <a:t>Info de la semaine xx</a:t>
            </a:r>
            <a:endParaRPr lang="fr-FR" sz="3200" b="1" spc="-150" baseline="30000" dirty="0" smtClean="0">
              <a:solidFill>
                <a:srgbClr val="324B6B"/>
              </a:solidFill>
              <a:latin typeface="Arial" panose="020B0604020202020204" pitchFamily="34" charset="0"/>
              <a:ea typeface="ＭＳ Ｐゴシック" pitchFamily="1" charset="-128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fr-FR" sz="2200" spc="-100" dirty="0" err="1" smtClean="0">
                <a:solidFill>
                  <a:srgbClr val="324B6B"/>
                </a:solidFill>
                <a:latin typeface="Arial" panose="020B0604020202020204" pitchFamily="34" charset="0"/>
                <a:ea typeface="ＭＳ Ｐゴシック" pitchFamily="1" charset="-128"/>
                <a:cs typeface="Arial" panose="020B0604020202020204" pitchFamily="34" charset="0"/>
              </a:rPr>
              <a:t>jj</a:t>
            </a:r>
            <a:r>
              <a:rPr lang="fr-FR" sz="2200" spc="-100" dirty="0" smtClean="0">
                <a:solidFill>
                  <a:srgbClr val="324B6B"/>
                </a:solidFill>
                <a:latin typeface="Arial" panose="020B0604020202020204" pitchFamily="34" charset="0"/>
                <a:ea typeface="ＭＳ Ｐゴシック" pitchFamily="1" charset="-128"/>
                <a:cs typeface="Arial" panose="020B0604020202020204" pitchFamily="34" charset="0"/>
              </a:rPr>
              <a:t> au </a:t>
            </a:r>
            <a:r>
              <a:rPr lang="fr-FR" sz="2200" spc="-100" dirty="0" err="1" smtClean="0">
                <a:solidFill>
                  <a:srgbClr val="324B6B"/>
                </a:solidFill>
                <a:latin typeface="Arial" panose="020B0604020202020204" pitchFamily="34" charset="0"/>
                <a:ea typeface="ＭＳ Ｐゴシック" pitchFamily="1" charset="-128"/>
                <a:cs typeface="Arial" panose="020B0604020202020204" pitchFamily="34" charset="0"/>
              </a:rPr>
              <a:t>jj</a:t>
            </a:r>
            <a:r>
              <a:rPr lang="fr-FR" sz="2200" spc="-100" dirty="0" smtClean="0">
                <a:solidFill>
                  <a:srgbClr val="324B6B"/>
                </a:solidFill>
                <a:latin typeface="Arial" panose="020B0604020202020204" pitchFamily="34" charset="0"/>
                <a:ea typeface="ＭＳ Ｐゴシック" pitchFamily="1" charset="-128"/>
                <a:cs typeface="Arial" panose="020B0604020202020204" pitchFamily="34" charset="0"/>
              </a:rPr>
              <a:t> mois 202x</a:t>
            </a:r>
          </a:p>
          <a:p>
            <a:endParaRPr lang="fr-FR" sz="2800" dirty="0">
              <a:solidFill>
                <a:srgbClr val="324B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790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6632" y="0"/>
            <a:ext cx="10342473" cy="6892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108519" y="-89984"/>
            <a:ext cx="5328591" cy="131351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323528" y="0"/>
            <a:ext cx="4570231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spc="-150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itchFamily="1" charset="-128"/>
                <a:cs typeface="Arial" panose="020B0604020202020204" pitchFamily="34" charset="0"/>
              </a:rPr>
              <a:t>Info de la semaine 19</a:t>
            </a:r>
            <a:endParaRPr lang="fr-FR" sz="3200" b="1" spc="-150" baseline="30000" dirty="0" smtClean="0">
              <a:solidFill>
                <a:schemeClr val="bg1"/>
              </a:solidFill>
              <a:latin typeface="Arial" panose="020B0604020202020204" pitchFamily="34" charset="0"/>
              <a:ea typeface="ＭＳ Ｐゴシック" pitchFamily="1" charset="-128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fr-FR" sz="2200" spc="-100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itchFamily="1" charset="-128"/>
                <a:cs typeface="Arial" panose="020B0604020202020204" pitchFamily="34" charset="0"/>
              </a:rPr>
              <a:t>24 au 28 septembre 2021</a:t>
            </a:r>
          </a:p>
          <a:p>
            <a:endParaRPr lang="fr-FR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14" descr="N:\DA\SOC\NP\DE\ME\GRP\COMMUNICATION-INTERNE\DIRCOM\Identité visuelle\LOGO OFFICIEL\Nouvelle version 2020\logo Dassault Aviation\Dassault_Aviation_2L_R\Dassault_Aviation_2L_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4371950"/>
            <a:ext cx="1294687" cy="450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0744" y="4906917"/>
            <a:ext cx="9122134" cy="199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3" tIns="45690" rIns="91383" bIns="45690">
            <a:spAutoFit/>
          </a:bodyPr>
          <a:lstStyle/>
          <a:p>
            <a:pPr algn="ctr" eaLnBrk="1" hangingPunct="1"/>
            <a:r>
              <a:rPr lang="fr-FR" altLang="fr-FR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 document est la propriété intellectuelle de Dassault Aviation. Il ne peut être utilisé, reproduit, modifié ou communiqué sans son autorisation. Dassault Aviation </a:t>
            </a:r>
            <a:r>
              <a:rPr lang="fr-FR" altLang="fr-FR" sz="7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Proprietary</a:t>
            </a:r>
            <a:r>
              <a:rPr lang="fr-FR" altLang="fr-FR" sz="7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Data. </a:t>
            </a:r>
          </a:p>
        </p:txBody>
      </p:sp>
    </p:spTree>
    <p:extLst>
      <p:ext uri="{BB962C8B-B14F-4D97-AF65-F5344CB8AC3E}">
        <p14:creationId xmlns:p14="http://schemas.microsoft.com/office/powerpoint/2010/main" val="27053887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3"/>
          <p:cNvSpPr txBox="1">
            <a:spLocks noChangeArrowheads="1"/>
          </p:cNvSpPr>
          <p:nvPr/>
        </p:nvSpPr>
        <p:spPr bwMode="auto">
          <a:xfrm>
            <a:off x="683568" y="438014"/>
            <a:ext cx="4169346" cy="351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fr-FR" altLang="fr-FR" sz="3200" b="1" dirty="0">
                <a:solidFill>
                  <a:srgbClr val="E125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Sûreté</a:t>
            </a:r>
          </a:p>
        </p:txBody>
      </p:sp>
      <p:sp>
        <p:nvSpPr>
          <p:cNvPr id="4" name="ZoneTexte 17"/>
          <p:cNvSpPr txBox="1">
            <a:spLocks noChangeArrowheads="1"/>
          </p:cNvSpPr>
          <p:nvPr/>
        </p:nvSpPr>
        <p:spPr bwMode="auto">
          <a:xfrm>
            <a:off x="610681" y="2018851"/>
            <a:ext cx="8091400" cy="2123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9" tIns="45714" rIns="91429" bIns="45714">
            <a:spAutoFit/>
          </a:bodyPr>
          <a:lstStyle/>
          <a:p>
            <a:pPr eaLnBrk="1" hangingPunct="1"/>
            <a:r>
              <a:rPr lang="fr-FR" altLang="fr-F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contenu des </a:t>
            </a:r>
            <a:r>
              <a:rPr lang="fr-FR" altLang="fr-F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Infos </a:t>
            </a:r>
            <a:r>
              <a:rPr lang="fr-FR" altLang="fr-F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 semaine est strictement </a:t>
            </a:r>
            <a:r>
              <a:rPr lang="fr-FR" altLang="fr-F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altLang="fr-F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altLang="fr-F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réservé à </a:t>
            </a:r>
            <a:r>
              <a:rPr lang="fr-FR" altLang="fr-F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l’usage interne de Dassault </a:t>
            </a:r>
            <a:r>
              <a:rPr lang="fr-FR" altLang="fr-F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Aviation.</a:t>
            </a:r>
          </a:p>
          <a:p>
            <a:pPr eaLnBrk="1" hangingPunct="1"/>
            <a:endParaRPr lang="fr-FR" altLang="fr-FR" sz="2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fr-FR" altLang="fr-F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ne </a:t>
            </a:r>
            <a:r>
              <a:rPr lang="fr-FR" altLang="fr-F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doit pas faire l’objet de copie ou d’extraction </a:t>
            </a:r>
            <a:r>
              <a:rPr lang="fr-FR" altLang="fr-F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altLang="fr-F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altLang="fr-F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</a:t>
            </a:r>
            <a:r>
              <a:rPr lang="fr-FR" altLang="fr-F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toute autre diffusion interne </a:t>
            </a:r>
            <a:r>
              <a:rPr lang="fr-FR" altLang="fr-F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lang="fr-FR" altLang="fr-F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externe, </a:t>
            </a:r>
            <a:r>
              <a:rPr lang="fr-FR" altLang="fr-F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altLang="fr-F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altLang="fr-FR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sous </a:t>
            </a:r>
            <a:r>
              <a:rPr lang="fr-FR" altLang="fr-F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peine de sanction.</a:t>
            </a:r>
          </a:p>
        </p:txBody>
      </p:sp>
    </p:spTree>
    <p:extLst>
      <p:ext uri="{BB962C8B-B14F-4D97-AF65-F5344CB8AC3E}">
        <p14:creationId xmlns:p14="http://schemas.microsoft.com/office/powerpoint/2010/main" val="418224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3"/>
          <p:cNvSpPr txBox="1">
            <a:spLocks noChangeArrowheads="1"/>
          </p:cNvSpPr>
          <p:nvPr/>
        </p:nvSpPr>
        <p:spPr bwMode="auto">
          <a:xfrm>
            <a:off x="683568" y="444641"/>
            <a:ext cx="4169346" cy="351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3200" b="1" dirty="0">
                <a:solidFill>
                  <a:srgbClr val="0080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</a:p>
        </p:txBody>
      </p:sp>
      <p:sp>
        <p:nvSpPr>
          <p:cNvPr id="5" name="ZoneTexte 6"/>
          <p:cNvSpPr txBox="1">
            <a:spLocks noChangeArrowheads="1"/>
          </p:cNvSpPr>
          <p:nvPr/>
        </p:nvSpPr>
        <p:spPr bwMode="auto">
          <a:xfrm>
            <a:off x="5686474" y="1302324"/>
            <a:ext cx="4502150" cy="923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>
            <a:spAutoFit/>
          </a:bodyPr>
          <a:lstStyle/>
          <a:p>
            <a:pPr eaLnBrk="1" hangingPunct="1"/>
            <a:r>
              <a:rPr lang="fr-FR" altLang="fr-FR" sz="3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altLang="fr-FR" sz="26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altLang="fr-FR" sz="2600" b="1" dirty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fr-FR" altLang="fr-FR" sz="2200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Sous-titre</a:t>
            </a:r>
            <a:endParaRPr lang="fr-FR" altLang="fr-FR" sz="2200" dirty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17"/>
          <p:cNvSpPr txBox="1">
            <a:spLocks noChangeArrowheads="1"/>
          </p:cNvSpPr>
          <p:nvPr/>
        </p:nvSpPr>
        <p:spPr bwMode="auto">
          <a:xfrm>
            <a:off x="5689648" y="2067694"/>
            <a:ext cx="3274839" cy="984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9" tIns="45714" rIns="91429" bIns="45714">
            <a:spAutoFit/>
          </a:bodyPr>
          <a:lstStyle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5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361950" indent="-223838">
              <a:spcBef>
                <a:spcPct val="20000"/>
              </a:spcBef>
              <a:buFont typeface="Arial" panose="020B0604020202020204" pitchFamily="34" charset="0"/>
              <a:buChar char="–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04875" indent="-179388">
              <a:spcBef>
                <a:spcPct val="2000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66825" indent="-179388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630363" indent="-179388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87563" indent="-179388" defTabSz="7207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544763" indent="-179388" defTabSz="7207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001963" indent="-179388" defTabSz="7207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459163" indent="-179388" defTabSz="7207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fr-FR" altLang="fr-FR" sz="1600" dirty="0">
              <a:solidFill>
                <a:srgbClr val="1F1F97"/>
              </a:solidFill>
              <a:latin typeface="Dassault Aviation Sans" panose="00000500000000000000" pitchFamily="50" charset="0"/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lang="fr-FR" altLang="fr-FR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courant : </a:t>
            </a:r>
            <a:r>
              <a:rPr lang="fr-FR" altLang="fr-FR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textes</a:t>
            </a:r>
          </a:p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fr-FR" altLang="fr-FR" sz="1600" b="1" dirty="0">
              <a:solidFill>
                <a:srgbClr val="1F1F97"/>
              </a:solidFill>
              <a:latin typeface="Dassault Aviation Sans" panose="00000500000000000000" pitchFamily="50" charset="0"/>
            </a:endParaRPr>
          </a:p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fr-FR" altLang="fr-FR" sz="600" dirty="0" smtClean="0">
              <a:solidFill>
                <a:srgbClr val="FF0000"/>
              </a:solidFill>
              <a:latin typeface="Dassault Aviation Sans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09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6"/>
          <p:cNvSpPr txBox="1">
            <a:spLocks noChangeArrowheads="1"/>
          </p:cNvSpPr>
          <p:nvPr/>
        </p:nvSpPr>
        <p:spPr bwMode="auto">
          <a:xfrm>
            <a:off x="5686474" y="1319170"/>
            <a:ext cx="4502150" cy="923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>
            <a:spAutoFit/>
          </a:bodyPr>
          <a:lstStyle/>
          <a:p>
            <a:pPr eaLnBrk="1" hangingPunct="1"/>
            <a:r>
              <a:rPr lang="fr-FR" altLang="fr-FR" sz="3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altLang="fr-FR" sz="3200" b="1" dirty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fr-FR" altLang="fr-FR" sz="2200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Sous-titre</a:t>
            </a:r>
            <a:endParaRPr lang="fr-FR" altLang="fr-FR" sz="2200" dirty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 Box 23"/>
          <p:cNvSpPr txBox="1">
            <a:spLocks noChangeArrowheads="1"/>
          </p:cNvSpPr>
          <p:nvPr/>
        </p:nvSpPr>
        <p:spPr bwMode="auto">
          <a:xfrm>
            <a:off x="683568" y="444640"/>
            <a:ext cx="4169346" cy="351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3200" b="1" dirty="0">
                <a:solidFill>
                  <a:srgbClr val="0080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</a:p>
        </p:txBody>
      </p:sp>
      <p:sp>
        <p:nvSpPr>
          <p:cNvPr id="10" name="ZoneTexte 17"/>
          <p:cNvSpPr txBox="1">
            <a:spLocks noChangeArrowheads="1"/>
          </p:cNvSpPr>
          <p:nvPr/>
        </p:nvSpPr>
        <p:spPr bwMode="auto">
          <a:xfrm>
            <a:off x="5686474" y="2067694"/>
            <a:ext cx="3255963" cy="1754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>
            <a:spAutoFit/>
          </a:bodyPr>
          <a:lstStyle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25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361950" indent="-223838">
              <a:spcBef>
                <a:spcPct val="20000"/>
              </a:spcBef>
              <a:buFont typeface="Arial" panose="020B0604020202020204" pitchFamily="34" charset="0"/>
              <a:buChar char="–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04875" indent="-179388">
              <a:spcBef>
                <a:spcPct val="2000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66825" indent="-179388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630363" indent="-179388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87563" indent="-179388" defTabSz="7207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544763" indent="-179388" defTabSz="7207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001963" indent="-179388" defTabSz="7207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459163" indent="-179388" defTabSz="7207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fr-FR" altLang="fr-FR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lang="fr-FR" altLang="fr-FR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courant :</a:t>
            </a:r>
            <a:r>
              <a:rPr lang="fr-FR" altLang="fr-FR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altLang="fr-FR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altLang="fr-FR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</a:t>
            </a:r>
          </a:p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fr-FR" altLang="fr-FR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lang="fr-FR" altLang="fr-FR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courant : </a:t>
            </a:r>
            <a:r>
              <a:rPr lang="fr-FR" altLang="fr-FR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altLang="fr-FR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altLang="fr-FR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</a:t>
            </a:r>
          </a:p>
        </p:txBody>
      </p:sp>
      <p:sp>
        <p:nvSpPr>
          <p:cNvPr id="3" name="Rectangle 2"/>
          <p:cNvSpPr/>
          <p:nvPr/>
        </p:nvSpPr>
        <p:spPr>
          <a:xfrm>
            <a:off x="467544" y="1319170"/>
            <a:ext cx="5040560" cy="33408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" name="Connecteur droit 4"/>
          <p:cNvCxnSpPr/>
          <p:nvPr/>
        </p:nvCxnSpPr>
        <p:spPr>
          <a:xfrm>
            <a:off x="467544" y="1347614"/>
            <a:ext cx="5040560" cy="331236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flipH="1">
            <a:off x="467544" y="1347614"/>
            <a:ext cx="5040560" cy="331236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089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3"/>
          <p:cNvSpPr txBox="1">
            <a:spLocks noChangeArrowheads="1"/>
          </p:cNvSpPr>
          <p:nvPr/>
        </p:nvSpPr>
        <p:spPr bwMode="auto">
          <a:xfrm>
            <a:off x="683568" y="451267"/>
            <a:ext cx="4169346" cy="351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fr-FR" altLang="fr-FR" sz="3200" b="1" dirty="0">
                <a:solidFill>
                  <a:srgbClr val="00A5B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Métiers</a:t>
            </a:r>
          </a:p>
        </p:txBody>
      </p:sp>
      <p:sp>
        <p:nvSpPr>
          <p:cNvPr id="4" name="ZoneTexte 6"/>
          <p:cNvSpPr txBox="1">
            <a:spLocks noChangeArrowheads="1"/>
          </p:cNvSpPr>
          <p:nvPr/>
        </p:nvSpPr>
        <p:spPr bwMode="auto">
          <a:xfrm>
            <a:off x="611560" y="1131590"/>
            <a:ext cx="8890000" cy="4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/>
          <a:p>
            <a:pPr algn="just" eaLnBrk="1" hangingPunct="1"/>
            <a:r>
              <a:rPr lang="fr-FR" altLang="fr-FR" sz="2200" b="1" dirty="0" smtClean="0">
                <a:solidFill>
                  <a:srgbClr val="1C4A6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endParaRPr lang="fr-FR" altLang="fr-FR" sz="2200" b="1" dirty="0">
              <a:solidFill>
                <a:srgbClr val="1C4A6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17"/>
          <p:cNvSpPr txBox="1">
            <a:spLocks noChangeArrowheads="1"/>
          </p:cNvSpPr>
          <p:nvPr/>
        </p:nvSpPr>
        <p:spPr bwMode="auto">
          <a:xfrm>
            <a:off x="637455" y="1563638"/>
            <a:ext cx="7496175" cy="2911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4" tIns="45677" rIns="91354" bIns="45677"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pitchFamily="34" charset="0"/>
              <a:buChar char="•"/>
              <a:defRPr sz="2500">
                <a:solidFill>
                  <a:schemeClr val="tx1"/>
                </a:solidFill>
                <a:latin typeface="Calibri" pitchFamily="34" charset="0"/>
              </a:defRPr>
            </a:lvl1pPr>
            <a:lvl2pPr marL="587375" indent="-223838" eaLnBrk="0" hangingPunct="0">
              <a:spcBef>
                <a:spcPct val="20000"/>
              </a:spcBef>
              <a:buFont typeface="Arial" pitchFamily="34" charset="0"/>
              <a:buChar char="–"/>
              <a:defRPr sz="2200">
                <a:solidFill>
                  <a:schemeClr val="tx1"/>
                </a:solidFill>
                <a:latin typeface="Calibri" pitchFamily="34" charset="0"/>
              </a:defRPr>
            </a:lvl2pPr>
            <a:lvl3pPr marL="904875" indent="-179388" eaLnBrk="0" hangingPunct="0">
              <a:spcBef>
                <a:spcPct val="20000"/>
              </a:spcBef>
              <a:buFont typeface="Arial" pitchFamily="34" charset="0"/>
              <a:buChar char="•"/>
              <a:defRPr sz="1900">
                <a:solidFill>
                  <a:schemeClr val="tx1"/>
                </a:solidFill>
                <a:latin typeface="Calibri" pitchFamily="34" charset="0"/>
              </a:defRPr>
            </a:lvl3pPr>
            <a:lvl4pPr marL="1266825" indent="-179388" eaLnBrk="0" hangingPunct="0">
              <a:spcBef>
                <a:spcPct val="20000"/>
              </a:spcBef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1630363" indent="-179388" eaLnBrk="0" hangingPunct="0">
              <a:spcBef>
                <a:spcPct val="20000"/>
              </a:spcBef>
              <a:buFont typeface="Arial" pitchFamily="34" charset="0"/>
              <a:buChar char="»"/>
              <a:defRPr sz="1600">
                <a:solidFill>
                  <a:schemeClr val="tx1"/>
                </a:solidFill>
                <a:latin typeface="Calibri" pitchFamily="34" charset="0"/>
              </a:defRPr>
            </a:lvl5pPr>
            <a:lvl6pPr marL="2087563" indent="-179388" defTabSz="7223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>
                <a:solidFill>
                  <a:schemeClr val="tx1"/>
                </a:solidFill>
                <a:latin typeface="Calibri" pitchFamily="34" charset="0"/>
              </a:defRPr>
            </a:lvl6pPr>
            <a:lvl7pPr marL="2544763" indent="-179388" defTabSz="7223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>
                <a:solidFill>
                  <a:schemeClr val="tx1"/>
                </a:solidFill>
                <a:latin typeface="Calibri" pitchFamily="34" charset="0"/>
              </a:defRPr>
            </a:lvl7pPr>
            <a:lvl8pPr marL="3001963" indent="-179388" defTabSz="7223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>
                <a:solidFill>
                  <a:schemeClr val="tx1"/>
                </a:solidFill>
                <a:latin typeface="Calibri" pitchFamily="34" charset="0"/>
              </a:defRPr>
            </a:lvl8pPr>
            <a:lvl9pPr marL="3459163" indent="-179388" defTabSz="7223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defTabSz="721626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fr-FR" alt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courant</a:t>
            </a:r>
          </a:p>
          <a:p>
            <a:pPr marL="266700" indent="-266700">
              <a:defRPr/>
            </a:pPr>
            <a:r>
              <a:rPr 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courant</a:t>
            </a:r>
          </a:p>
          <a:p>
            <a:pPr marL="266700" indent="-266700">
              <a:defRPr/>
            </a:pPr>
            <a:r>
              <a:rPr 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courant</a:t>
            </a:r>
            <a:endParaRPr lang="fr-FR" altLang="fr-FR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defTabSz="721626" eaLnBrk="1" hangingPunct="1">
              <a:spcBef>
                <a:spcPct val="0"/>
              </a:spcBef>
              <a:buNone/>
              <a:defRPr/>
            </a:pPr>
            <a:r>
              <a:rPr lang="fr-FR" alt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courant</a:t>
            </a:r>
            <a:endParaRPr lang="fr-FR" altLang="fr-FR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>
              <a:defRPr/>
            </a:pP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</a:t>
            </a:r>
          </a:p>
          <a:p>
            <a:pPr marL="266700" indent="-266700">
              <a:defRPr/>
            </a:pP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</a:t>
            </a:r>
            <a:endParaRPr lang="fr-FR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fr-FR" alt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courant</a:t>
            </a:r>
            <a:endParaRPr lang="fr-FR" altLang="fr-FR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>
              <a:defRPr/>
            </a:pP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</a:t>
            </a:r>
          </a:p>
          <a:p>
            <a:pPr marL="266700" indent="-266700">
              <a:defRPr/>
            </a:pP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texte </a:t>
            </a:r>
          </a:p>
          <a:p>
            <a:pPr marL="266700" indent="-266700">
              <a:defRPr/>
            </a:pPr>
            <a:endParaRPr lang="fr-FR" altLang="fr-FR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39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3226</TotalTime>
  <Words>1101</Words>
  <Application>Microsoft Office PowerPoint</Application>
  <PresentationFormat>Affichage à l'écran (16:9)</PresentationFormat>
  <Paragraphs>234</Paragraphs>
  <Slides>30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30</vt:i4>
      </vt:variant>
    </vt:vector>
  </HeadingPairs>
  <TitlesOfParts>
    <vt:vector size="36" baseType="lpstr">
      <vt:lpstr>ＭＳ Ｐゴシック</vt:lpstr>
      <vt:lpstr>Arial</vt:lpstr>
      <vt:lpstr>Calibri</vt:lpstr>
      <vt:lpstr>Dassault Aviation Sans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DASSAULT AVIATION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hammoudi-jullien yasmina</dc:creator>
  <cp:lastModifiedBy>Pereira Sullyvan</cp:lastModifiedBy>
  <cp:revision>172</cp:revision>
  <cp:lastPrinted>2022-01-07T11:01:16Z</cp:lastPrinted>
  <dcterms:created xsi:type="dcterms:W3CDTF">2017-03-14T11:01:24Z</dcterms:created>
  <dcterms:modified xsi:type="dcterms:W3CDTF">2024-06-26T15:35:03Z</dcterms:modified>
</cp:coreProperties>
</file>